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3"/>
  </p:notesMasterIdLst>
  <p:handoutMasterIdLst>
    <p:handoutMasterId r:id="rId14"/>
  </p:handoutMasterIdLst>
  <p:sldIdLst>
    <p:sldId id="396" r:id="rId2"/>
    <p:sldId id="422" r:id="rId3"/>
    <p:sldId id="424" r:id="rId4"/>
    <p:sldId id="425" r:id="rId5"/>
    <p:sldId id="423" r:id="rId6"/>
    <p:sldId id="428" r:id="rId7"/>
    <p:sldId id="426" r:id="rId8"/>
    <p:sldId id="427" r:id="rId9"/>
    <p:sldId id="392" r:id="rId10"/>
    <p:sldId id="393" r:id="rId11"/>
    <p:sldId id="303" r:id="rId12"/>
  </p:sldIdLst>
  <p:sldSz cx="9144000" cy="5143500" type="screen16x9"/>
  <p:notesSz cx="7023100" cy="93091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>
          <p15:clr>
            <a:srgbClr val="A4A3A4"/>
          </p15:clr>
        </p15:guide>
        <p15:guide id="2" pos="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9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F90"/>
    <a:srgbClr val="EF8555"/>
    <a:srgbClr val="E7E7E7"/>
    <a:srgbClr val="339933"/>
    <a:srgbClr val="BA3030"/>
    <a:srgbClr val="8E908F"/>
    <a:srgbClr val="9D9FA2"/>
    <a:srgbClr val="828381"/>
    <a:srgbClr val="A5A6A5"/>
    <a:srgbClr val="717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9" autoAdjust="0"/>
    <p:restoredTop sz="99390" autoAdjust="0"/>
  </p:normalViewPr>
  <p:slideViewPr>
    <p:cSldViewPr snapToGrid="0" showGuides="1">
      <p:cViewPr>
        <p:scale>
          <a:sx n="102" d="100"/>
          <a:sy n="102" d="100"/>
        </p:scale>
        <p:origin x="1032" y="432"/>
      </p:cViewPr>
      <p:guideLst>
        <p:guide orient="horz" pos="2532"/>
        <p:guide pos="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4352" y="-120"/>
      </p:cViewPr>
      <p:guideLst>
        <p:guide orient="horz" pos="49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237617" y="9076372"/>
            <a:ext cx="547866" cy="23272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68206" y="232728"/>
            <a:ext cx="6086688" cy="468687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8550" y="698500"/>
            <a:ext cx="4826000" cy="2714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8207" y="3646064"/>
            <a:ext cx="6086687" cy="5360236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26296" y="9115967"/>
            <a:ext cx="370508" cy="219334"/>
          </a:xfrm>
          <a:prstGeom prst="rect">
            <a:avLst/>
          </a:prstGeom>
          <a:noFill/>
        </p:spPr>
        <p:txBody>
          <a:bodyPr wrap="none" lIns="93324" tIns="46662" rIns="93324" bIns="46662" rtlCol="0">
            <a:spAutoFit/>
          </a:bodyPr>
          <a:lstStyle/>
          <a:p>
            <a:pPr marL="0" marR="0" indent="0" algn="ctr" defTabSz="4666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666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68206" y="232728"/>
            <a:ext cx="6086688" cy="468687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6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6508">
              <a:defRPr/>
            </a:pPr>
            <a:r>
              <a:rPr lang="en-US" dirty="0" smtClean="0"/>
              <a:t>Content taken from: </a:t>
            </a:r>
            <a:r>
              <a:rPr lang="en-US" dirty="0"/>
              <a:t>Digital Marketing </a:t>
            </a:r>
            <a:r>
              <a:rPr lang="en-US" dirty="0" err="1"/>
              <a:t>strategies_FINAL.ppt</a:t>
            </a:r>
            <a:r>
              <a:rPr lang="en-US" dirty="0"/>
              <a:t>  Slide: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6508">
              <a:defRPr/>
            </a:pPr>
            <a:r>
              <a:rPr lang="en-US" dirty="0" smtClean="0"/>
              <a:t>Content taken from: </a:t>
            </a:r>
            <a:r>
              <a:rPr lang="en-US" dirty="0"/>
              <a:t>Digital Marketing strategies_FINAL.ppt  Slide: 4</a:t>
            </a:r>
          </a:p>
          <a:p>
            <a:pPr defTabSz="466508">
              <a:defRPr/>
            </a:pPr>
            <a:r>
              <a:rPr lang="en-US" dirty="0"/>
              <a:t>Link view the course to marketing academy homepage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6508">
              <a:defRPr/>
            </a:pPr>
            <a:r>
              <a:rPr lang="en-US" dirty="0" smtClean="0"/>
              <a:t>Content taken from: </a:t>
            </a:r>
            <a:r>
              <a:rPr lang="en-US" dirty="0"/>
              <a:t>Digital Marketing </a:t>
            </a:r>
            <a:r>
              <a:rPr lang="en-US" dirty="0" err="1"/>
              <a:t>strategies_FINAL.ppt</a:t>
            </a:r>
            <a:r>
              <a:rPr lang="en-US" dirty="0"/>
              <a:t>  Slide: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9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60380" y="3632459"/>
            <a:ext cx="5618480" cy="3665458"/>
          </a:xfrm>
        </p:spPr>
        <p:txBody>
          <a:bodyPr/>
          <a:lstStyle/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Before you execute your campaign, you must determine which metrics you’ll be measuring to gauge the success of your efforts. Some common metrics for cross-sell and upsell campaigns</a:t>
            </a:r>
            <a:r>
              <a:rPr lang="en-US" baseline="0" dirty="0" smtClean="0"/>
              <a:t> include:</a:t>
            </a:r>
            <a:endParaRPr lang="en-US" dirty="0" smtClean="0"/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an increase in average sales volume per customer, measured in dollars or units;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</a:t>
            </a:r>
            <a:r>
              <a:rPr lang="en-US" baseline="0" dirty="0" smtClean="0"/>
              <a:t> expansion of s</a:t>
            </a:r>
            <a:r>
              <a:rPr lang="en-US" dirty="0" smtClean="0"/>
              <a:t>ales breadth,</a:t>
            </a:r>
            <a:r>
              <a:rPr lang="en-US" baseline="0" dirty="0" smtClean="0"/>
              <a:t> which is </a:t>
            </a:r>
            <a:r>
              <a:rPr lang="en-US" dirty="0" smtClean="0"/>
              <a:t>measured by the number of products or services for each customer;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 a decrease in customer attrition.  C</a:t>
            </a:r>
            <a:r>
              <a:rPr lang="en-US" baseline="0" dirty="0" smtClean="0"/>
              <a:t>onversely, </a:t>
            </a:r>
            <a:r>
              <a:rPr lang="en-US" dirty="0" smtClean="0"/>
              <a:t>higher-than-normal attrition rates can mean cross-selling and upselling attempts have been ineffective.;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improvement in aggregate cross-selling ratio,</a:t>
            </a:r>
            <a:r>
              <a:rPr lang="en-US" baseline="0" dirty="0" smtClean="0"/>
              <a:t> which is</a:t>
            </a:r>
            <a:r>
              <a:rPr lang="en-US" dirty="0" smtClean="0"/>
              <a:t> measured by the number of products or services divided by the number of clients;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</a:t>
            </a:r>
            <a:r>
              <a:rPr lang="en-US" baseline="0" dirty="0" smtClean="0"/>
              <a:t> and increased conversions from marketing-qualified leads to sales-qualified leads.</a:t>
            </a:r>
            <a:endParaRPr lang="en-US" dirty="0" smtClean="0"/>
          </a:p>
          <a:p>
            <a:pPr defTabSz="466618">
              <a:spcBef>
                <a:spcPts val="1225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8550" y="698500"/>
            <a:ext cx="4826000" cy="2714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60380" y="3632459"/>
            <a:ext cx="5618480" cy="3665458"/>
          </a:xfrm>
        </p:spPr>
        <p:txBody>
          <a:bodyPr/>
          <a:lstStyle/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Before you execute your campaign, you must determine which metrics you’ll be measuring to gauge the success of your efforts. Some common metrics for cross-sell and upsell campaigns</a:t>
            </a:r>
            <a:r>
              <a:rPr lang="en-US" baseline="0" dirty="0" smtClean="0"/>
              <a:t> include:</a:t>
            </a:r>
            <a:endParaRPr lang="en-US" dirty="0" smtClean="0"/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an increase in average sales volume per customer, measured in dollars or units;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</a:t>
            </a:r>
            <a:r>
              <a:rPr lang="en-US" baseline="0" dirty="0" smtClean="0"/>
              <a:t> expansion of s</a:t>
            </a:r>
            <a:r>
              <a:rPr lang="en-US" dirty="0" smtClean="0"/>
              <a:t>ales breadth,</a:t>
            </a:r>
            <a:r>
              <a:rPr lang="en-US" baseline="0" dirty="0" smtClean="0"/>
              <a:t> which is </a:t>
            </a:r>
            <a:r>
              <a:rPr lang="en-US" dirty="0" smtClean="0"/>
              <a:t>measured by the number of products or services for each customer;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 a decrease in customer attrition.  C</a:t>
            </a:r>
            <a:r>
              <a:rPr lang="en-US" baseline="0" dirty="0" smtClean="0"/>
              <a:t>onversely, </a:t>
            </a:r>
            <a:r>
              <a:rPr lang="en-US" dirty="0" smtClean="0"/>
              <a:t>higher-than-normal attrition rates can mean cross-selling and upselling attempts have been ineffective.;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 improvement in aggregate cross-selling ratio,</a:t>
            </a:r>
            <a:r>
              <a:rPr lang="en-US" baseline="0" dirty="0" smtClean="0"/>
              <a:t> which is</a:t>
            </a:r>
            <a:r>
              <a:rPr lang="en-US" dirty="0" smtClean="0"/>
              <a:t> measured by the number of products or services divided by the number of clients;</a:t>
            </a:r>
          </a:p>
          <a:p>
            <a:pPr defTabSz="466618">
              <a:spcBef>
                <a:spcPts val="1225"/>
              </a:spcBef>
              <a:defRPr/>
            </a:pPr>
            <a:r>
              <a:rPr lang="en-US" dirty="0" smtClean="0"/>
              <a:t>(CLICK)</a:t>
            </a:r>
            <a:r>
              <a:rPr lang="en-US" baseline="0" dirty="0" smtClean="0"/>
              <a:t> and increased conversions from marketing-qualified leads to sales-qualified leads.</a:t>
            </a:r>
            <a:endParaRPr lang="en-US" dirty="0" smtClean="0"/>
          </a:p>
          <a:p>
            <a:pPr defTabSz="466618">
              <a:spcBef>
                <a:spcPts val="1225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7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79413" y="4623778"/>
            <a:ext cx="2947194" cy="310172"/>
            <a:chOff x="4362003" y="4593555"/>
            <a:chExt cx="3946179" cy="415308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612039" y="4748281"/>
              <a:ext cx="696143" cy="10585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9739" y="4737673"/>
              <a:ext cx="554287" cy="1270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493812" y="4709021"/>
              <a:ext cx="394912" cy="18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7417" y="4719073"/>
              <a:ext cx="509373" cy="1642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614" y="4672040"/>
              <a:ext cx="258339" cy="258339"/>
            </a:xfrm>
            <a:prstGeom prst="rect">
              <a:avLst/>
            </a:prstGeom>
          </p:spPr>
        </p:pic>
        <p:pic>
          <p:nvPicPr>
            <p:cNvPr id="12" name="Picture 11" descr="Federation_Logo_Color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2003" y="4593555"/>
              <a:ext cx="415916" cy="415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S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49"/>
            <a:ext cx="609600" cy="284608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2799"/>
            <a:ext cx="366563" cy="366563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5480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548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243264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24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Architects Daughter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2015 EMC Corporation. All rights reserved.</a:t>
            </a:r>
          </a:p>
        </p:txBody>
      </p:sp>
      <p:pic>
        <p:nvPicPr>
          <p:cNvPr id="4" name="Picture 3" descr="EMC-Tab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28" y="4608512"/>
            <a:ext cx="622433" cy="5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8" r:id="rId11"/>
    <p:sldLayoutId id="2147483794" r:id="rId12"/>
    <p:sldLayoutId id="2147483795" r:id="rId13"/>
    <p:sldLayoutId id="2147483765" r:id="rId14"/>
    <p:sldLayoutId id="2147483763" r:id="rId15"/>
    <p:sldLayoutId id="2147483764" r:id="rId16"/>
    <p:sldLayoutId id="2147483766" r:id="rId17"/>
    <p:sldLayoutId id="2147483767" r:id="rId18"/>
    <p:sldLayoutId id="2147483768" r:id="rId19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12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mc.com/auth/rpage/marketing-center.htm#!Access_Marketing_Academy" TargetMode="External"/><Relationship Id="rId11" Type="http://schemas.openxmlformats.org/officeDocument/2006/relationships/hyperlink" Target="mailto:marketingacademy@emc.com" TargetMode="External"/><Relationship Id="rId5" Type="http://schemas.openxmlformats.org/officeDocument/2006/relationships/hyperlink" Target="https://www.emc.com/auth/rpage/marketing-center.htm#!Digital_Marketing_Platform" TargetMode="External"/><Relationship Id="rId10" Type="http://schemas.openxmlformats.org/officeDocument/2006/relationships/slide" Target="slide7.xml"/><Relationship Id="rId4" Type="http://schemas.openxmlformats.org/officeDocument/2006/relationships/hyperlink" Target="https://www.emc.com/auth/rpage/marketing-center.htm" TargetMode="External"/><Relationship Id="rId9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hyperlink" Target="http://www.mckinsey.com/insights/organization/the_moment_of_truth_in_customer_service" TargetMode="External"/><Relationship Id="rId7" Type="http://schemas.openxmlformats.org/officeDocument/2006/relationships/image" Target="../media/image1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xacttarget.com/blog/75-digital-marketing-stats-from-salesforce-marketing-cloud-research/" TargetMode="External"/><Relationship Id="rId5" Type="http://schemas.openxmlformats.org/officeDocument/2006/relationships/hyperlink" Target="http://marketingland.com/another-prediction-this-one-is-85-accurate-114919" TargetMode="External"/><Relationship Id="rId4" Type="http://schemas.openxmlformats.org/officeDocument/2006/relationships/hyperlink" Target="https://hbr.org/2012/12/the-dark-side-of-cross-selling" TargetMode="External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12.em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s://www.emc.com/auth/rpage/marketing-center.htm#!Access_Marketing_Acade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image" Target="../media/image12.emf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hyperlink" Target="https://www.emc.com/auth/rpage/marketing-center.htm#!Access_Marketing_Academ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image" Target="../media/image12.emf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c.com/collateral/handouts/h12114-why-upgrade-clariion-celerra-to-new-vnx-ho.pdf" TargetMode="External"/><Relationship Id="rId3" Type="http://schemas.openxmlformats.org/officeDocument/2006/relationships/image" Target="../media/image18.jpg"/><Relationship Id="rId7" Type="http://schemas.openxmlformats.org/officeDocument/2006/relationships/hyperlink" Target="https://www.emc.com/auth/rcoll/salesguide/techrefresh-fullscreen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image" Target="../media/image12.emf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.docx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tmp"/><Relationship Id="rId10" Type="http://schemas.openxmlformats.org/officeDocument/2006/relationships/image" Target="../media/image23.png"/><Relationship Id="rId4" Type="http://schemas.openxmlformats.org/officeDocument/2006/relationships/image" Target="../media/image20.jpeg"/><Relationship Id="rId9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12.em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12.em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501" y="940900"/>
            <a:ext cx="9144000" cy="344805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0000">
                <a:schemeClr val="bg1"/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686050" y="723900"/>
            <a:ext cx="3771899" cy="377189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415290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0" y="0"/>
                </a:moveTo>
                <a:lnTo>
                  <a:pt x="4373398" y="0"/>
                </a:lnTo>
                <a:lnTo>
                  <a:pt x="4574069" y="205197"/>
                </a:lnTo>
                <a:lnTo>
                  <a:pt x="4774741" y="0"/>
                </a:lnTo>
                <a:lnTo>
                  <a:pt x="9144000" y="0"/>
                </a:lnTo>
                <a:lnTo>
                  <a:pt x="9144000" y="990600"/>
                </a:lnTo>
                <a:lnTo>
                  <a:pt x="0" y="990600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823" y="1842911"/>
            <a:ext cx="1585027" cy="36933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1200" dirty="0" smtClean="0">
                <a:solidFill>
                  <a:schemeClr val="tx2"/>
                </a:solidFill>
                <a:hlinkClick r:id="rId3" action="ppaction://hlinksldjump"/>
              </a:rPr>
              <a:t>LEVERAGING EMC CONTENT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9670" y="4475415"/>
            <a:ext cx="2955953" cy="76174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Font typeface="Verdana" panose="020B0604030504040204" pitchFamily="34" charset="0"/>
              <a:buChar char="›"/>
            </a:pPr>
            <a:r>
              <a:rPr lang="en-US" sz="1050" dirty="0" smtClean="0">
                <a:solidFill>
                  <a:schemeClr val="bg1"/>
                </a:solidFill>
                <a:hlinkClick r:id="rId4"/>
              </a:rPr>
              <a:t>Marketing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Center</a:t>
            </a:r>
            <a:endParaRPr lang="en-US" sz="105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Font typeface="Verdana" panose="020B0604030504040204" pitchFamily="34" charset="0"/>
              <a:buChar char="›"/>
            </a:pPr>
            <a:r>
              <a:rPr lang="en-US" sz="1050" dirty="0" smtClean="0">
                <a:solidFill>
                  <a:schemeClr val="bg1"/>
                </a:solidFill>
                <a:hlinkClick r:id="rId5"/>
              </a:rPr>
              <a:t>Digital Marketing Platform</a:t>
            </a:r>
            <a:endParaRPr lang="en-US" sz="1050" dirty="0" smtClean="0">
              <a:solidFill>
                <a:schemeClr val="bg1"/>
              </a:solidFill>
            </a:endParaRPr>
          </a:p>
          <a:p>
            <a:pPr marL="171450" indent="-171450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Font typeface="Verdana" panose="020B0604030504040204" pitchFamily="34" charset="0"/>
              <a:buChar char="›"/>
            </a:pPr>
            <a:r>
              <a:rPr lang="en-US" sz="1050" dirty="0" smtClean="0">
                <a:solidFill>
                  <a:schemeClr val="bg1"/>
                </a:solidFill>
                <a:hlinkClick r:id="rId6"/>
              </a:rPr>
              <a:t>Marketing Academy</a:t>
            </a:r>
            <a:endParaRPr lang="en-US" sz="105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</a:pP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75451" y="4148320"/>
            <a:ext cx="1655830" cy="23567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26000">
                <a:schemeClr val="tx2"/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570455" y="1357684"/>
            <a:ext cx="0" cy="417180"/>
          </a:xfrm>
          <a:prstGeom prst="line">
            <a:avLst/>
          </a:prstGeom>
          <a:ln w="22225" cap="rnd" cmpd="sng">
            <a:solidFill>
              <a:schemeClr val="bg2"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572501" y="1233517"/>
            <a:ext cx="0" cy="39890"/>
          </a:xfrm>
          <a:prstGeom prst="line">
            <a:avLst/>
          </a:prstGeom>
          <a:ln w="22225" cap="rnd" cmpd="sng">
            <a:solidFill>
              <a:schemeClr val="bg2"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EMC-Ta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28" y="4608512"/>
            <a:ext cx="622433" cy="541337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10800000">
            <a:off x="0" y="0"/>
            <a:ext cx="9144000" cy="1218211"/>
          </a:xfrm>
          <a:custGeom>
            <a:avLst/>
            <a:gdLst/>
            <a:ahLst/>
            <a:cxnLst/>
            <a:rect l="l" t="t" r="r" b="b"/>
            <a:pathLst>
              <a:path w="9144000" h="1218211">
                <a:moveTo>
                  <a:pt x="9144000" y="1218211"/>
                </a:moveTo>
                <a:lnTo>
                  <a:pt x="0" y="1218211"/>
                </a:lnTo>
                <a:lnTo>
                  <a:pt x="0" y="208561"/>
                </a:lnTo>
                <a:lnTo>
                  <a:pt x="4371522" y="208561"/>
                </a:lnTo>
                <a:lnTo>
                  <a:pt x="4576763" y="0"/>
                </a:lnTo>
                <a:lnTo>
                  <a:pt x="4782004" y="208561"/>
                </a:lnTo>
                <a:lnTo>
                  <a:pt x="9144000" y="208561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>
            <a:outerShdw blurRad="127000" dist="38100" dir="54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1271" y="171450"/>
            <a:ext cx="6734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</a:rPr>
              <a:t>CROSS-SELL AND UPSELL BEST PRACTICES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238499" y="1276350"/>
            <a:ext cx="2667000" cy="2667000"/>
          </a:xfrm>
          <a:prstGeom prst="ellipse">
            <a:avLst/>
          </a:prstGeom>
          <a:solidFill>
            <a:schemeClr val="tx2"/>
          </a:solidFill>
          <a:ln w="12700" cmpd="sng">
            <a:solidFill>
              <a:schemeClr val="tx2">
                <a:lumMod val="5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 flipH="1">
            <a:off x="379413" y="2214311"/>
            <a:ext cx="2924721" cy="0"/>
          </a:xfrm>
          <a:prstGeom prst="line">
            <a:avLst/>
          </a:prstGeom>
          <a:solidFill>
            <a:schemeClr val="tx2"/>
          </a:solidFill>
          <a:ln w="12700" cmpd="sng">
            <a:solidFill>
              <a:schemeClr val="tx2">
                <a:lumMod val="50000"/>
              </a:schemeClr>
            </a:solidFill>
            <a:prstDash val="sysDot"/>
            <a:headEnd type="oval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4" name="TextBox 273"/>
          <p:cNvSpPr txBox="1"/>
          <p:nvPr/>
        </p:nvSpPr>
        <p:spPr>
          <a:xfrm>
            <a:off x="5009670" y="4185398"/>
            <a:ext cx="2352676" cy="184666"/>
          </a:xfrm>
          <a:prstGeom prst="rect">
            <a:avLst/>
          </a:prstGeom>
          <a:noFill/>
        </p:spPr>
        <p:txBody>
          <a:bodyPr wrap="square" lIns="91440" tIns="0" rIns="0" bIns="0" rtlCol="0" anchor="b" anchorCtr="0">
            <a:spAutoFit/>
          </a:bodyPr>
          <a:lstStyle/>
          <a:p>
            <a:pPr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200" dirty="0">
                <a:solidFill>
                  <a:schemeClr val="bg1"/>
                </a:solidFill>
              </a:rPr>
              <a:t>QUICK LINKS</a:t>
            </a:r>
          </a:p>
        </p:txBody>
      </p:sp>
      <p:grpSp>
        <p:nvGrpSpPr>
          <p:cNvPr id="1240" name="Group 211"/>
          <p:cNvGrpSpPr>
            <a:grpSpLocks noChangeAspect="1"/>
          </p:cNvGrpSpPr>
          <p:nvPr/>
        </p:nvGrpSpPr>
        <p:grpSpPr bwMode="auto">
          <a:xfrm rot="190375">
            <a:off x="4814480" y="1990280"/>
            <a:ext cx="984251" cy="542925"/>
            <a:chOff x="2955" y="1665"/>
            <a:chExt cx="620" cy="342"/>
          </a:xfrm>
        </p:grpSpPr>
        <p:sp>
          <p:nvSpPr>
            <p:cNvPr id="1241" name="AutoShape 210"/>
            <p:cNvSpPr>
              <a:spLocks noChangeAspect="1" noChangeArrowheads="1" noTextEdit="1"/>
            </p:cNvSpPr>
            <p:nvPr/>
          </p:nvSpPr>
          <p:spPr bwMode="auto">
            <a:xfrm>
              <a:off x="2962" y="1671"/>
              <a:ext cx="607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2" name="Freeform 212"/>
            <p:cNvSpPr>
              <a:spLocks noEditPoints="1"/>
            </p:cNvSpPr>
            <p:nvPr/>
          </p:nvSpPr>
          <p:spPr bwMode="auto">
            <a:xfrm>
              <a:off x="2981" y="1725"/>
              <a:ext cx="594" cy="282"/>
            </a:xfrm>
            <a:custGeom>
              <a:avLst/>
              <a:gdLst>
                <a:gd name="T0" fmla="*/ 214 w 399"/>
                <a:gd name="T1" fmla="*/ 66 h 190"/>
                <a:gd name="T2" fmla="*/ 216 w 399"/>
                <a:gd name="T3" fmla="*/ 69 h 190"/>
                <a:gd name="T4" fmla="*/ 216 w 399"/>
                <a:gd name="T5" fmla="*/ 67 h 190"/>
                <a:gd name="T6" fmla="*/ 214 w 399"/>
                <a:gd name="T7" fmla="*/ 66 h 190"/>
                <a:gd name="T8" fmla="*/ 178 w 399"/>
                <a:gd name="T9" fmla="*/ 61 h 190"/>
                <a:gd name="T10" fmla="*/ 157 w 399"/>
                <a:gd name="T11" fmla="*/ 79 h 190"/>
                <a:gd name="T12" fmla="*/ 150 w 399"/>
                <a:gd name="T13" fmla="*/ 85 h 190"/>
                <a:gd name="T14" fmla="*/ 148 w 399"/>
                <a:gd name="T15" fmla="*/ 85 h 190"/>
                <a:gd name="T16" fmla="*/ 146 w 399"/>
                <a:gd name="T17" fmla="*/ 92 h 190"/>
                <a:gd name="T18" fmla="*/ 116 w 399"/>
                <a:gd name="T19" fmla="*/ 116 h 190"/>
                <a:gd name="T20" fmla="*/ 109 w 399"/>
                <a:gd name="T21" fmla="*/ 115 h 190"/>
                <a:gd name="T22" fmla="*/ 18 w 399"/>
                <a:gd name="T23" fmla="*/ 93 h 190"/>
                <a:gd name="T24" fmla="*/ 0 w 399"/>
                <a:gd name="T25" fmla="*/ 81 h 190"/>
                <a:gd name="T26" fmla="*/ 29 w 399"/>
                <a:gd name="T27" fmla="*/ 115 h 190"/>
                <a:gd name="T28" fmla="*/ 120 w 399"/>
                <a:gd name="T29" fmla="*/ 137 h 190"/>
                <a:gd name="T30" fmla="*/ 129 w 399"/>
                <a:gd name="T31" fmla="*/ 138 h 190"/>
                <a:gd name="T32" fmla="*/ 167 w 399"/>
                <a:gd name="T33" fmla="*/ 108 h 190"/>
                <a:gd name="T34" fmla="*/ 171 w 399"/>
                <a:gd name="T35" fmla="*/ 93 h 190"/>
                <a:gd name="T36" fmla="*/ 193 w 399"/>
                <a:gd name="T37" fmla="*/ 75 h 190"/>
                <a:gd name="T38" fmla="*/ 199 w 399"/>
                <a:gd name="T39" fmla="*/ 76 h 190"/>
                <a:gd name="T40" fmla="*/ 202 w 399"/>
                <a:gd name="T41" fmla="*/ 77 h 190"/>
                <a:gd name="T42" fmla="*/ 186 w 399"/>
                <a:gd name="T43" fmla="*/ 62 h 190"/>
                <a:gd name="T44" fmla="*/ 182 w 399"/>
                <a:gd name="T45" fmla="*/ 61 h 190"/>
                <a:gd name="T46" fmla="*/ 178 w 399"/>
                <a:gd name="T47" fmla="*/ 63 h 190"/>
                <a:gd name="T48" fmla="*/ 178 w 399"/>
                <a:gd name="T49" fmla="*/ 61 h 190"/>
                <a:gd name="T50" fmla="*/ 361 w 399"/>
                <a:gd name="T51" fmla="*/ 52 h 190"/>
                <a:gd name="T52" fmla="*/ 374 w 399"/>
                <a:gd name="T53" fmla="*/ 76 h 190"/>
                <a:gd name="T54" fmla="*/ 375 w 399"/>
                <a:gd name="T55" fmla="*/ 76 h 190"/>
                <a:gd name="T56" fmla="*/ 380 w 399"/>
                <a:gd name="T57" fmla="*/ 85 h 190"/>
                <a:gd name="T58" fmla="*/ 373 w 399"/>
                <a:gd name="T59" fmla="*/ 91 h 190"/>
                <a:gd name="T60" fmla="*/ 371 w 399"/>
                <a:gd name="T61" fmla="*/ 91 h 190"/>
                <a:gd name="T62" fmla="*/ 371 w 399"/>
                <a:gd name="T63" fmla="*/ 91 h 190"/>
                <a:gd name="T64" fmla="*/ 358 w 399"/>
                <a:gd name="T65" fmla="*/ 144 h 190"/>
                <a:gd name="T66" fmla="*/ 328 w 399"/>
                <a:gd name="T67" fmla="*/ 168 h 190"/>
                <a:gd name="T68" fmla="*/ 320 w 399"/>
                <a:gd name="T69" fmla="*/ 167 h 190"/>
                <a:gd name="T70" fmla="*/ 230 w 399"/>
                <a:gd name="T71" fmla="*/ 145 h 190"/>
                <a:gd name="T72" fmla="*/ 211 w 399"/>
                <a:gd name="T73" fmla="*/ 132 h 190"/>
                <a:gd name="T74" fmla="*/ 241 w 399"/>
                <a:gd name="T75" fmla="*/ 166 h 190"/>
                <a:gd name="T76" fmla="*/ 332 w 399"/>
                <a:gd name="T77" fmla="*/ 189 h 190"/>
                <a:gd name="T78" fmla="*/ 341 w 399"/>
                <a:gd name="T79" fmla="*/ 190 h 190"/>
                <a:gd name="T80" fmla="*/ 379 w 399"/>
                <a:gd name="T81" fmla="*/ 160 h 190"/>
                <a:gd name="T82" fmla="*/ 394 w 399"/>
                <a:gd name="T83" fmla="*/ 99 h 190"/>
                <a:gd name="T84" fmla="*/ 365 w 399"/>
                <a:gd name="T85" fmla="*/ 52 h 190"/>
                <a:gd name="T86" fmla="*/ 361 w 399"/>
                <a:gd name="T87" fmla="*/ 52 h 190"/>
                <a:gd name="T88" fmla="*/ 189 w 399"/>
                <a:gd name="T89" fmla="*/ 47 h 190"/>
                <a:gd name="T90" fmla="*/ 213 w 399"/>
                <a:gd name="T91" fmla="*/ 63 h 190"/>
                <a:gd name="T92" fmla="*/ 217 w 399"/>
                <a:gd name="T93" fmla="*/ 64 h 190"/>
                <a:gd name="T94" fmla="*/ 220 w 399"/>
                <a:gd name="T95" fmla="*/ 54 h 190"/>
                <a:gd name="T96" fmla="*/ 189 w 399"/>
                <a:gd name="T97" fmla="*/ 47 h 190"/>
                <a:gd name="T98" fmla="*/ 159 w 399"/>
                <a:gd name="T99" fmla="*/ 40 h 190"/>
                <a:gd name="T100" fmla="*/ 155 w 399"/>
                <a:gd name="T101" fmla="*/ 55 h 190"/>
                <a:gd name="T102" fmla="*/ 180 w 399"/>
                <a:gd name="T103" fmla="*/ 46 h 190"/>
                <a:gd name="T104" fmla="*/ 189 w 399"/>
                <a:gd name="T105" fmla="*/ 47 h 190"/>
                <a:gd name="T106" fmla="*/ 159 w 399"/>
                <a:gd name="T107" fmla="*/ 40 h 190"/>
                <a:gd name="T108" fmla="*/ 150 w 399"/>
                <a:gd name="T109" fmla="*/ 0 h 190"/>
                <a:gd name="T110" fmla="*/ 162 w 399"/>
                <a:gd name="T111" fmla="*/ 24 h 190"/>
                <a:gd name="T112" fmla="*/ 182 w 399"/>
                <a:gd name="T113" fmla="*/ 29 h 190"/>
                <a:gd name="T114" fmla="*/ 153 w 399"/>
                <a:gd name="T115" fmla="*/ 1 h 190"/>
                <a:gd name="T116" fmla="*/ 150 w 399"/>
                <a:gd name="T1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9" h="190">
                  <a:moveTo>
                    <a:pt x="214" y="66"/>
                  </a:moveTo>
                  <a:cubicBezTo>
                    <a:pt x="215" y="67"/>
                    <a:pt x="215" y="68"/>
                    <a:pt x="216" y="69"/>
                  </a:cubicBezTo>
                  <a:cubicBezTo>
                    <a:pt x="216" y="67"/>
                    <a:pt x="216" y="67"/>
                    <a:pt x="216" y="67"/>
                  </a:cubicBezTo>
                  <a:cubicBezTo>
                    <a:pt x="216" y="67"/>
                    <a:pt x="215" y="66"/>
                    <a:pt x="214" y="66"/>
                  </a:cubicBezTo>
                  <a:moveTo>
                    <a:pt x="178" y="61"/>
                  </a:moveTo>
                  <a:cubicBezTo>
                    <a:pt x="169" y="62"/>
                    <a:pt x="160" y="69"/>
                    <a:pt x="157" y="79"/>
                  </a:cubicBezTo>
                  <a:cubicBezTo>
                    <a:pt x="157" y="83"/>
                    <a:pt x="153" y="85"/>
                    <a:pt x="150" y="85"/>
                  </a:cubicBezTo>
                  <a:cubicBezTo>
                    <a:pt x="149" y="85"/>
                    <a:pt x="149" y="85"/>
                    <a:pt x="148" y="85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3" y="107"/>
                    <a:pt x="130" y="116"/>
                    <a:pt x="116" y="116"/>
                  </a:cubicBezTo>
                  <a:cubicBezTo>
                    <a:pt x="113" y="116"/>
                    <a:pt x="111" y="116"/>
                    <a:pt x="109" y="115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0" y="91"/>
                    <a:pt x="4" y="87"/>
                    <a:pt x="0" y="81"/>
                  </a:cubicBezTo>
                  <a:cubicBezTo>
                    <a:pt x="1" y="97"/>
                    <a:pt x="13" y="111"/>
                    <a:pt x="29" y="115"/>
                  </a:cubicBezTo>
                  <a:cubicBezTo>
                    <a:pt x="120" y="137"/>
                    <a:pt x="120" y="137"/>
                    <a:pt x="120" y="137"/>
                  </a:cubicBezTo>
                  <a:cubicBezTo>
                    <a:pt x="123" y="138"/>
                    <a:pt x="126" y="138"/>
                    <a:pt x="129" y="138"/>
                  </a:cubicBezTo>
                  <a:cubicBezTo>
                    <a:pt x="147" y="138"/>
                    <a:pt x="163" y="126"/>
                    <a:pt x="167" y="108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3" y="83"/>
                    <a:pt x="183" y="75"/>
                    <a:pt x="193" y="75"/>
                  </a:cubicBezTo>
                  <a:cubicBezTo>
                    <a:pt x="195" y="75"/>
                    <a:pt x="197" y="76"/>
                    <a:pt x="199" y="76"/>
                  </a:cubicBezTo>
                  <a:cubicBezTo>
                    <a:pt x="200" y="76"/>
                    <a:pt x="201" y="77"/>
                    <a:pt x="202" y="77"/>
                  </a:cubicBezTo>
                  <a:cubicBezTo>
                    <a:pt x="200" y="70"/>
                    <a:pt x="194" y="64"/>
                    <a:pt x="186" y="62"/>
                  </a:cubicBezTo>
                  <a:cubicBezTo>
                    <a:pt x="185" y="62"/>
                    <a:pt x="183" y="62"/>
                    <a:pt x="182" y="61"/>
                  </a:cubicBezTo>
                  <a:cubicBezTo>
                    <a:pt x="181" y="62"/>
                    <a:pt x="179" y="62"/>
                    <a:pt x="178" y="63"/>
                  </a:cubicBezTo>
                  <a:cubicBezTo>
                    <a:pt x="178" y="61"/>
                    <a:pt x="178" y="61"/>
                    <a:pt x="178" y="61"/>
                  </a:cubicBezTo>
                  <a:moveTo>
                    <a:pt x="361" y="52"/>
                  </a:moveTo>
                  <a:cubicBezTo>
                    <a:pt x="369" y="57"/>
                    <a:pt x="373" y="66"/>
                    <a:pt x="374" y="76"/>
                  </a:cubicBezTo>
                  <a:cubicBezTo>
                    <a:pt x="375" y="76"/>
                    <a:pt x="375" y="76"/>
                    <a:pt x="375" y="76"/>
                  </a:cubicBezTo>
                  <a:cubicBezTo>
                    <a:pt x="379" y="77"/>
                    <a:pt x="381" y="81"/>
                    <a:pt x="380" y="85"/>
                  </a:cubicBezTo>
                  <a:cubicBezTo>
                    <a:pt x="379" y="89"/>
                    <a:pt x="376" y="91"/>
                    <a:pt x="373" y="91"/>
                  </a:cubicBezTo>
                  <a:cubicBezTo>
                    <a:pt x="372" y="91"/>
                    <a:pt x="371" y="91"/>
                    <a:pt x="371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58" y="144"/>
                    <a:pt x="358" y="144"/>
                    <a:pt x="358" y="144"/>
                  </a:cubicBezTo>
                  <a:cubicBezTo>
                    <a:pt x="354" y="158"/>
                    <a:pt x="342" y="168"/>
                    <a:pt x="328" y="168"/>
                  </a:cubicBezTo>
                  <a:cubicBezTo>
                    <a:pt x="325" y="168"/>
                    <a:pt x="323" y="168"/>
                    <a:pt x="320" y="167"/>
                  </a:cubicBezTo>
                  <a:cubicBezTo>
                    <a:pt x="230" y="145"/>
                    <a:pt x="230" y="145"/>
                    <a:pt x="230" y="145"/>
                  </a:cubicBezTo>
                  <a:cubicBezTo>
                    <a:pt x="222" y="143"/>
                    <a:pt x="216" y="138"/>
                    <a:pt x="211" y="132"/>
                  </a:cubicBezTo>
                  <a:cubicBezTo>
                    <a:pt x="213" y="148"/>
                    <a:pt x="224" y="162"/>
                    <a:pt x="241" y="166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5" y="189"/>
                    <a:pt x="338" y="190"/>
                    <a:pt x="341" y="190"/>
                  </a:cubicBezTo>
                  <a:cubicBezTo>
                    <a:pt x="358" y="190"/>
                    <a:pt x="374" y="178"/>
                    <a:pt x="379" y="160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99" y="79"/>
                    <a:pt x="386" y="57"/>
                    <a:pt x="365" y="52"/>
                  </a:cubicBezTo>
                  <a:cubicBezTo>
                    <a:pt x="361" y="52"/>
                    <a:pt x="361" y="52"/>
                    <a:pt x="361" y="52"/>
                  </a:cubicBezTo>
                  <a:moveTo>
                    <a:pt x="189" y="47"/>
                  </a:moveTo>
                  <a:cubicBezTo>
                    <a:pt x="199" y="49"/>
                    <a:pt x="207" y="55"/>
                    <a:pt x="213" y="63"/>
                  </a:cubicBezTo>
                  <a:cubicBezTo>
                    <a:pt x="217" y="64"/>
                    <a:pt x="217" y="64"/>
                    <a:pt x="217" y="64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89" y="47"/>
                    <a:pt x="189" y="47"/>
                    <a:pt x="189" y="47"/>
                  </a:cubicBezTo>
                  <a:moveTo>
                    <a:pt x="159" y="40"/>
                  </a:moveTo>
                  <a:cubicBezTo>
                    <a:pt x="155" y="55"/>
                    <a:pt x="155" y="55"/>
                    <a:pt x="155" y="55"/>
                  </a:cubicBezTo>
                  <a:cubicBezTo>
                    <a:pt x="162" y="49"/>
                    <a:pt x="171" y="46"/>
                    <a:pt x="180" y="46"/>
                  </a:cubicBezTo>
                  <a:cubicBezTo>
                    <a:pt x="183" y="46"/>
                    <a:pt x="186" y="46"/>
                    <a:pt x="189" y="47"/>
                  </a:cubicBezTo>
                  <a:cubicBezTo>
                    <a:pt x="159" y="40"/>
                    <a:pt x="159" y="40"/>
                    <a:pt x="159" y="40"/>
                  </a:cubicBezTo>
                  <a:moveTo>
                    <a:pt x="150" y="0"/>
                  </a:moveTo>
                  <a:cubicBezTo>
                    <a:pt x="157" y="6"/>
                    <a:pt x="162" y="15"/>
                    <a:pt x="162" y="24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78" y="15"/>
                    <a:pt x="168" y="4"/>
                    <a:pt x="153" y="1"/>
                  </a:cubicBez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3" name="Freeform 213"/>
            <p:cNvSpPr>
              <a:spLocks/>
            </p:cNvSpPr>
            <p:nvPr/>
          </p:nvSpPr>
          <p:spPr bwMode="auto">
            <a:xfrm>
              <a:off x="2983" y="1704"/>
              <a:ext cx="510" cy="236"/>
            </a:xfrm>
            <a:custGeom>
              <a:avLst/>
              <a:gdLst>
                <a:gd name="T0" fmla="*/ 325 w 343"/>
                <a:gd name="T1" fmla="*/ 158 h 159"/>
                <a:gd name="T2" fmla="*/ 319 w 343"/>
                <a:gd name="T3" fmla="*/ 149 h 159"/>
                <a:gd name="T4" fmla="*/ 279 w 343"/>
                <a:gd name="T5" fmla="*/ 83 h 159"/>
                <a:gd name="T6" fmla="*/ 7 w 343"/>
                <a:gd name="T7" fmla="*/ 17 h 159"/>
                <a:gd name="T8" fmla="*/ 1 w 343"/>
                <a:gd name="T9" fmla="*/ 7 h 159"/>
                <a:gd name="T10" fmla="*/ 11 w 343"/>
                <a:gd name="T11" fmla="*/ 1 h 159"/>
                <a:gd name="T12" fmla="*/ 283 w 343"/>
                <a:gd name="T13" fmla="*/ 68 h 159"/>
                <a:gd name="T14" fmla="*/ 334 w 343"/>
                <a:gd name="T15" fmla="*/ 153 h 159"/>
                <a:gd name="T16" fmla="*/ 325 w 343"/>
                <a:gd name="T1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159">
                  <a:moveTo>
                    <a:pt x="325" y="158"/>
                  </a:moveTo>
                  <a:cubicBezTo>
                    <a:pt x="321" y="157"/>
                    <a:pt x="318" y="153"/>
                    <a:pt x="319" y="149"/>
                  </a:cubicBezTo>
                  <a:cubicBezTo>
                    <a:pt x="326" y="120"/>
                    <a:pt x="308" y="90"/>
                    <a:pt x="279" y="8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6"/>
                    <a:pt x="0" y="11"/>
                    <a:pt x="1" y="7"/>
                  </a:cubicBezTo>
                  <a:cubicBezTo>
                    <a:pt x="2" y="3"/>
                    <a:pt x="6" y="0"/>
                    <a:pt x="11" y="1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320" y="77"/>
                    <a:pt x="343" y="115"/>
                    <a:pt x="334" y="153"/>
                  </a:cubicBezTo>
                  <a:cubicBezTo>
                    <a:pt x="333" y="157"/>
                    <a:pt x="329" y="159"/>
                    <a:pt x="325" y="158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5" name="Freeform 215"/>
            <p:cNvSpPr>
              <a:spLocks/>
            </p:cNvSpPr>
            <p:nvPr/>
          </p:nvSpPr>
          <p:spPr bwMode="auto">
            <a:xfrm>
              <a:off x="3003" y="1725"/>
              <a:ext cx="541" cy="137"/>
            </a:xfrm>
            <a:custGeom>
              <a:avLst/>
              <a:gdLst>
                <a:gd name="T0" fmla="*/ 6 w 364"/>
                <a:gd name="T1" fmla="*/ 70 h 92"/>
                <a:gd name="T2" fmla="*/ 1 w 364"/>
                <a:gd name="T3" fmla="*/ 61 h 92"/>
                <a:gd name="T4" fmla="*/ 85 w 364"/>
                <a:gd name="T5" fmla="*/ 10 h 92"/>
                <a:gd name="T6" fmla="*/ 358 w 364"/>
                <a:gd name="T7" fmla="*/ 76 h 92"/>
                <a:gd name="T8" fmla="*/ 363 w 364"/>
                <a:gd name="T9" fmla="*/ 85 h 92"/>
                <a:gd name="T10" fmla="*/ 354 w 364"/>
                <a:gd name="T11" fmla="*/ 91 h 92"/>
                <a:gd name="T12" fmla="*/ 82 w 364"/>
                <a:gd name="T13" fmla="*/ 25 h 92"/>
                <a:gd name="T14" fmla="*/ 16 w 364"/>
                <a:gd name="T15" fmla="*/ 65 h 92"/>
                <a:gd name="T16" fmla="*/ 6 w 364"/>
                <a:gd name="T17" fmla="*/ 7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92">
                  <a:moveTo>
                    <a:pt x="6" y="70"/>
                  </a:moveTo>
                  <a:cubicBezTo>
                    <a:pt x="2" y="69"/>
                    <a:pt x="0" y="65"/>
                    <a:pt x="1" y="61"/>
                  </a:cubicBezTo>
                  <a:cubicBezTo>
                    <a:pt x="10" y="24"/>
                    <a:pt x="48" y="0"/>
                    <a:pt x="85" y="10"/>
                  </a:cubicBezTo>
                  <a:cubicBezTo>
                    <a:pt x="358" y="76"/>
                    <a:pt x="358" y="76"/>
                    <a:pt x="358" y="76"/>
                  </a:cubicBezTo>
                  <a:cubicBezTo>
                    <a:pt x="362" y="77"/>
                    <a:pt x="364" y="81"/>
                    <a:pt x="363" y="85"/>
                  </a:cubicBezTo>
                  <a:cubicBezTo>
                    <a:pt x="362" y="90"/>
                    <a:pt x="358" y="92"/>
                    <a:pt x="354" y="91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52" y="18"/>
                    <a:pt x="23" y="36"/>
                    <a:pt x="16" y="65"/>
                  </a:cubicBezTo>
                  <a:cubicBezTo>
                    <a:pt x="15" y="69"/>
                    <a:pt x="11" y="72"/>
                    <a:pt x="6" y="7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6" name="Freeform 216"/>
            <p:cNvSpPr>
              <a:spLocks/>
            </p:cNvSpPr>
            <p:nvPr/>
          </p:nvSpPr>
          <p:spPr bwMode="auto">
            <a:xfrm>
              <a:off x="2999" y="1681"/>
              <a:ext cx="205" cy="44"/>
            </a:xfrm>
            <a:custGeom>
              <a:avLst/>
              <a:gdLst>
                <a:gd name="T0" fmla="*/ 28 w 138"/>
                <a:gd name="T1" fmla="*/ 0 h 29"/>
                <a:gd name="T2" fmla="*/ 0 w 138"/>
                <a:gd name="T3" fmla="*/ 17 h 29"/>
                <a:gd name="T4" fmla="*/ 1 w 138"/>
                <a:gd name="T5" fmla="*/ 17 h 29"/>
                <a:gd name="T6" fmla="*/ 28 w 138"/>
                <a:gd name="T7" fmla="*/ 0 h 29"/>
                <a:gd name="T8" fmla="*/ 35 w 138"/>
                <a:gd name="T9" fmla="*/ 1 h 29"/>
                <a:gd name="T10" fmla="*/ 82 w 138"/>
                <a:gd name="T11" fmla="*/ 13 h 29"/>
                <a:gd name="T12" fmla="*/ 82 w 138"/>
                <a:gd name="T13" fmla="*/ 15 h 29"/>
                <a:gd name="T14" fmla="*/ 138 w 138"/>
                <a:gd name="T15" fmla="*/ 29 h 29"/>
                <a:gd name="T16" fmla="*/ 126 w 138"/>
                <a:gd name="T17" fmla="*/ 23 h 29"/>
                <a:gd name="T18" fmla="*/ 35 w 138"/>
                <a:gd name="T19" fmla="*/ 1 h 29"/>
                <a:gd name="T20" fmla="*/ 28 w 138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29">
                  <a:moveTo>
                    <a:pt x="28" y="0"/>
                  </a:moveTo>
                  <a:cubicBezTo>
                    <a:pt x="17" y="0"/>
                    <a:pt x="6" y="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6" y="7"/>
                    <a:pt x="17" y="0"/>
                    <a:pt x="28" y="0"/>
                  </a:cubicBezTo>
                  <a:cubicBezTo>
                    <a:pt x="30" y="0"/>
                    <a:pt x="33" y="1"/>
                    <a:pt x="35" y="1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4" y="26"/>
                    <a:pt x="130" y="24"/>
                    <a:pt x="126" y="23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7" name="Freeform 217"/>
            <p:cNvSpPr>
              <a:spLocks/>
            </p:cNvSpPr>
            <p:nvPr/>
          </p:nvSpPr>
          <p:spPr bwMode="auto">
            <a:xfrm>
              <a:off x="3114" y="1704"/>
              <a:ext cx="108" cy="56"/>
            </a:xfrm>
            <a:custGeom>
              <a:avLst/>
              <a:gdLst>
                <a:gd name="T0" fmla="*/ 5 w 73"/>
                <a:gd name="T1" fmla="*/ 0 h 38"/>
                <a:gd name="T2" fmla="*/ 0 w 73"/>
                <a:gd name="T3" fmla="*/ 20 h 38"/>
                <a:gd name="T4" fmla="*/ 13 w 73"/>
                <a:gd name="T5" fmla="*/ 24 h 38"/>
                <a:gd name="T6" fmla="*/ 13 w 73"/>
                <a:gd name="T7" fmla="*/ 24 h 38"/>
                <a:gd name="T8" fmla="*/ 73 w 73"/>
                <a:gd name="T9" fmla="*/ 38 h 38"/>
                <a:gd name="T10" fmla="*/ 61 w 73"/>
                <a:gd name="T11" fmla="*/ 14 h 38"/>
                <a:gd name="T12" fmla="*/ 5 w 73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38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29"/>
                    <a:pt x="68" y="20"/>
                    <a:pt x="61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8" name="Freeform 218"/>
            <p:cNvSpPr>
              <a:spLocks/>
            </p:cNvSpPr>
            <p:nvPr/>
          </p:nvSpPr>
          <p:spPr bwMode="auto">
            <a:xfrm>
              <a:off x="2971" y="1729"/>
              <a:ext cx="22" cy="116"/>
            </a:xfrm>
            <a:custGeom>
              <a:avLst/>
              <a:gdLst>
                <a:gd name="T0" fmla="*/ 15 w 15"/>
                <a:gd name="T1" fmla="*/ 0 h 78"/>
                <a:gd name="T2" fmla="*/ 2 w 15"/>
                <a:gd name="T3" fmla="*/ 53 h 78"/>
                <a:gd name="T4" fmla="*/ 7 w 15"/>
                <a:gd name="T5" fmla="*/ 78 h 78"/>
                <a:gd name="T6" fmla="*/ 7 w 15"/>
                <a:gd name="T7" fmla="*/ 78 h 78"/>
                <a:gd name="T8" fmla="*/ 2 w 15"/>
                <a:gd name="T9" fmla="*/ 53 h 78"/>
                <a:gd name="T10" fmla="*/ 15 w 15"/>
                <a:gd name="T11" fmla="*/ 0 h 78"/>
                <a:gd name="T12" fmla="*/ 15 w 15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8">
                  <a:moveTo>
                    <a:pt x="15" y="0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0" y="62"/>
                    <a:pt x="2" y="71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2" y="71"/>
                    <a:pt x="0" y="62"/>
                    <a:pt x="2" y="5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9" name="Freeform 219"/>
            <p:cNvSpPr>
              <a:spLocks/>
            </p:cNvSpPr>
            <p:nvPr/>
          </p:nvSpPr>
          <p:spPr bwMode="auto">
            <a:xfrm>
              <a:off x="2981" y="1759"/>
              <a:ext cx="237" cy="138"/>
            </a:xfrm>
            <a:custGeom>
              <a:avLst/>
              <a:gdLst>
                <a:gd name="T0" fmla="*/ 86 w 159"/>
                <a:gd name="T1" fmla="*/ 0 h 93"/>
                <a:gd name="T2" fmla="*/ 85 w 159"/>
                <a:gd name="T3" fmla="*/ 0 h 93"/>
                <a:gd name="T4" fmla="*/ 65 w 159"/>
                <a:gd name="T5" fmla="*/ 82 h 93"/>
                <a:gd name="T6" fmla="*/ 18 w 159"/>
                <a:gd name="T7" fmla="*/ 70 h 93"/>
                <a:gd name="T8" fmla="*/ 0 w 159"/>
                <a:gd name="T9" fmla="*/ 58 h 93"/>
                <a:gd name="T10" fmla="*/ 0 w 159"/>
                <a:gd name="T11" fmla="*/ 58 h 93"/>
                <a:gd name="T12" fmla="*/ 18 w 159"/>
                <a:gd name="T13" fmla="*/ 70 h 93"/>
                <a:gd name="T14" fmla="*/ 109 w 159"/>
                <a:gd name="T15" fmla="*/ 92 h 93"/>
                <a:gd name="T16" fmla="*/ 116 w 159"/>
                <a:gd name="T17" fmla="*/ 93 h 93"/>
                <a:gd name="T18" fmla="*/ 146 w 159"/>
                <a:gd name="T19" fmla="*/ 69 h 93"/>
                <a:gd name="T20" fmla="*/ 148 w 159"/>
                <a:gd name="T21" fmla="*/ 62 h 93"/>
                <a:gd name="T22" fmla="*/ 148 w 159"/>
                <a:gd name="T23" fmla="*/ 62 h 93"/>
                <a:gd name="T24" fmla="*/ 142 w 159"/>
                <a:gd name="T25" fmla="*/ 52 h 93"/>
                <a:gd name="T26" fmla="*/ 155 w 159"/>
                <a:gd name="T27" fmla="*/ 32 h 93"/>
                <a:gd name="T28" fmla="*/ 159 w 159"/>
                <a:gd name="T29" fmla="*/ 17 h 93"/>
                <a:gd name="T30" fmla="*/ 99 w 159"/>
                <a:gd name="T31" fmla="*/ 2 h 93"/>
                <a:gd name="T32" fmla="*/ 99 w 159"/>
                <a:gd name="T33" fmla="*/ 2 h 93"/>
                <a:gd name="T34" fmla="*/ 86 w 159"/>
                <a:gd name="T3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93">
                  <a:moveTo>
                    <a:pt x="8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0" y="68"/>
                    <a:pt x="4" y="6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64"/>
                    <a:pt x="10" y="68"/>
                    <a:pt x="18" y="70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1" y="93"/>
                    <a:pt x="113" y="93"/>
                    <a:pt x="116" y="93"/>
                  </a:cubicBezTo>
                  <a:cubicBezTo>
                    <a:pt x="130" y="93"/>
                    <a:pt x="143" y="84"/>
                    <a:pt x="146" y="69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4" y="61"/>
                    <a:pt x="141" y="57"/>
                    <a:pt x="142" y="52"/>
                  </a:cubicBezTo>
                  <a:cubicBezTo>
                    <a:pt x="144" y="44"/>
                    <a:pt x="149" y="37"/>
                    <a:pt x="155" y="32"/>
                  </a:cubicBezTo>
                  <a:cubicBezTo>
                    <a:pt x="159" y="17"/>
                    <a:pt x="159" y="17"/>
                    <a:pt x="159" y="17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4" y="1"/>
                    <a:pt x="90" y="0"/>
                    <a:pt x="8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0" name="Freeform 220"/>
            <p:cNvSpPr>
              <a:spLocks noEditPoints="1"/>
            </p:cNvSpPr>
            <p:nvPr/>
          </p:nvSpPr>
          <p:spPr bwMode="auto">
            <a:xfrm>
              <a:off x="2993" y="1707"/>
              <a:ext cx="225" cy="77"/>
            </a:xfrm>
            <a:custGeom>
              <a:avLst/>
              <a:gdLst>
                <a:gd name="T0" fmla="*/ 91 w 151"/>
                <a:gd name="T1" fmla="*/ 37 h 52"/>
                <a:gd name="T2" fmla="*/ 151 w 151"/>
                <a:gd name="T3" fmla="*/ 52 h 52"/>
                <a:gd name="T4" fmla="*/ 151 w 151"/>
                <a:gd name="T5" fmla="*/ 52 h 52"/>
                <a:gd name="T6" fmla="*/ 91 w 151"/>
                <a:gd name="T7" fmla="*/ 37 h 52"/>
                <a:gd name="T8" fmla="*/ 81 w 151"/>
                <a:gd name="T9" fmla="*/ 18 h 52"/>
                <a:gd name="T10" fmla="*/ 80 w 151"/>
                <a:gd name="T11" fmla="*/ 20 h 52"/>
                <a:gd name="T12" fmla="*/ 94 w 151"/>
                <a:gd name="T13" fmla="*/ 22 h 52"/>
                <a:gd name="T14" fmla="*/ 81 w 151"/>
                <a:gd name="T15" fmla="*/ 18 h 52"/>
                <a:gd name="T16" fmla="*/ 4 w 151"/>
                <a:gd name="T17" fmla="*/ 0 h 52"/>
                <a:gd name="T18" fmla="*/ 2 w 151"/>
                <a:gd name="T19" fmla="*/ 7 h 52"/>
                <a:gd name="T20" fmla="*/ 0 w 151"/>
                <a:gd name="T21" fmla="*/ 15 h 52"/>
                <a:gd name="T22" fmla="*/ 0 w 151"/>
                <a:gd name="T23" fmla="*/ 15 h 52"/>
                <a:gd name="T24" fmla="*/ 2 w 151"/>
                <a:gd name="T25" fmla="*/ 7 h 52"/>
                <a:gd name="T26" fmla="*/ 5 w 151"/>
                <a:gd name="T27" fmla="*/ 0 h 52"/>
                <a:gd name="T28" fmla="*/ 4 w 15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52">
                  <a:moveTo>
                    <a:pt x="91" y="37"/>
                  </a:move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1" y="37"/>
                    <a:pt x="91" y="37"/>
                    <a:pt x="91" y="37"/>
                  </a:cubicBezTo>
                  <a:moveTo>
                    <a:pt x="81" y="18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85" y="20"/>
                    <a:pt x="89" y="20"/>
                    <a:pt x="94" y="22"/>
                  </a:cubicBezTo>
                  <a:cubicBezTo>
                    <a:pt x="81" y="18"/>
                    <a:pt x="81" y="18"/>
                    <a:pt x="81" y="18"/>
                  </a:cubicBezTo>
                  <a:moveTo>
                    <a:pt x="4" y="0"/>
                  </a:moveTo>
                  <a:cubicBezTo>
                    <a:pt x="3" y="2"/>
                    <a:pt x="2" y="4"/>
                    <a:pt x="2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2" name="Freeform 222"/>
            <p:cNvSpPr>
              <a:spLocks noEditPoints="1"/>
            </p:cNvSpPr>
            <p:nvPr/>
          </p:nvSpPr>
          <p:spPr bwMode="auto">
            <a:xfrm>
              <a:off x="3285" y="1759"/>
              <a:ext cx="233" cy="162"/>
            </a:xfrm>
            <a:custGeom>
              <a:avLst/>
              <a:gdLst>
                <a:gd name="T0" fmla="*/ 5 w 157"/>
                <a:gd name="T1" fmla="*/ 77 h 109"/>
                <a:gd name="T2" fmla="*/ 3 w 157"/>
                <a:gd name="T3" fmla="*/ 84 h 109"/>
                <a:gd name="T4" fmla="*/ 7 w 157"/>
                <a:gd name="T5" fmla="*/ 109 h 109"/>
                <a:gd name="T6" fmla="*/ 7 w 157"/>
                <a:gd name="T7" fmla="*/ 108 h 109"/>
                <a:gd name="T8" fmla="*/ 4 w 157"/>
                <a:gd name="T9" fmla="*/ 85 h 109"/>
                <a:gd name="T10" fmla="*/ 6 w 157"/>
                <a:gd name="T11" fmla="*/ 77 h 109"/>
                <a:gd name="T12" fmla="*/ 5 w 157"/>
                <a:gd name="T13" fmla="*/ 77 h 109"/>
                <a:gd name="T14" fmla="*/ 13 w 157"/>
                <a:gd name="T15" fmla="*/ 41 h 109"/>
                <a:gd name="T16" fmla="*/ 12 w 157"/>
                <a:gd name="T17" fmla="*/ 44 h 109"/>
                <a:gd name="T18" fmla="*/ 14 w 157"/>
                <a:gd name="T19" fmla="*/ 46 h 109"/>
                <a:gd name="T20" fmla="*/ 15 w 157"/>
                <a:gd name="T21" fmla="*/ 42 h 109"/>
                <a:gd name="T22" fmla="*/ 13 w 157"/>
                <a:gd name="T23" fmla="*/ 41 h 109"/>
                <a:gd name="T24" fmla="*/ 48 w 157"/>
                <a:gd name="T25" fmla="*/ 0 h 109"/>
                <a:gd name="T26" fmla="*/ 20 w 157"/>
                <a:gd name="T27" fmla="*/ 16 h 109"/>
                <a:gd name="T28" fmla="*/ 22 w 157"/>
                <a:gd name="T29" fmla="*/ 17 h 109"/>
                <a:gd name="T30" fmla="*/ 48 w 157"/>
                <a:gd name="T31" fmla="*/ 0 h 109"/>
                <a:gd name="T32" fmla="*/ 55 w 157"/>
                <a:gd name="T33" fmla="*/ 1 h 109"/>
                <a:gd name="T34" fmla="*/ 99 w 157"/>
                <a:gd name="T35" fmla="*/ 11 h 109"/>
                <a:gd name="T36" fmla="*/ 98 w 157"/>
                <a:gd name="T37" fmla="*/ 14 h 109"/>
                <a:gd name="T38" fmla="*/ 157 w 157"/>
                <a:gd name="T39" fmla="*/ 29 h 109"/>
                <a:gd name="T40" fmla="*/ 146 w 157"/>
                <a:gd name="T41" fmla="*/ 23 h 109"/>
                <a:gd name="T42" fmla="*/ 55 w 157"/>
                <a:gd name="T43" fmla="*/ 1 h 109"/>
                <a:gd name="T44" fmla="*/ 48 w 157"/>
                <a:gd name="T4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09">
                  <a:moveTo>
                    <a:pt x="5" y="77"/>
                  </a:moveTo>
                  <a:cubicBezTo>
                    <a:pt x="3" y="84"/>
                    <a:pt x="3" y="84"/>
                    <a:pt x="3" y="84"/>
                  </a:cubicBezTo>
                  <a:cubicBezTo>
                    <a:pt x="0" y="93"/>
                    <a:pt x="2" y="102"/>
                    <a:pt x="7" y="109"/>
                  </a:cubicBezTo>
                  <a:cubicBezTo>
                    <a:pt x="7" y="109"/>
                    <a:pt x="7" y="108"/>
                    <a:pt x="7" y="108"/>
                  </a:cubicBezTo>
                  <a:cubicBezTo>
                    <a:pt x="4" y="101"/>
                    <a:pt x="2" y="93"/>
                    <a:pt x="4" y="85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7"/>
                    <a:pt x="5" y="77"/>
                    <a:pt x="5" y="77"/>
                  </a:cubicBezTo>
                  <a:moveTo>
                    <a:pt x="13" y="41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3" y="45"/>
                    <a:pt x="13" y="45"/>
                    <a:pt x="14" y="46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1"/>
                    <a:pt x="13" y="41"/>
                    <a:pt x="13" y="41"/>
                  </a:cubicBezTo>
                  <a:moveTo>
                    <a:pt x="48" y="0"/>
                  </a:moveTo>
                  <a:cubicBezTo>
                    <a:pt x="36" y="0"/>
                    <a:pt x="26" y="6"/>
                    <a:pt x="20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7" y="7"/>
                    <a:pt x="37" y="0"/>
                    <a:pt x="48" y="0"/>
                  </a:cubicBezTo>
                  <a:cubicBezTo>
                    <a:pt x="50" y="0"/>
                    <a:pt x="53" y="0"/>
                    <a:pt x="55" y="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4" y="26"/>
                    <a:pt x="150" y="24"/>
                    <a:pt x="146" y="2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3" y="0"/>
                    <a:pt x="50" y="0"/>
                    <a:pt x="48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3" name="Freeform 223"/>
            <p:cNvSpPr>
              <a:spLocks noEditPoints="1"/>
            </p:cNvSpPr>
            <p:nvPr/>
          </p:nvSpPr>
          <p:spPr bwMode="auto">
            <a:xfrm>
              <a:off x="3295" y="1780"/>
              <a:ext cx="243" cy="195"/>
            </a:xfrm>
            <a:custGeom>
              <a:avLst/>
              <a:gdLst>
                <a:gd name="T0" fmla="*/ 82 w 163"/>
                <a:gd name="T1" fmla="*/ 37 h 131"/>
                <a:gd name="T2" fmla="*/ 62 w 163"/>
                <a:gd name="T3" fmla="*/ 118 h 131"/>
                <a:gd name="T4" fmla="*/ 19 w 163"/>
                <a:gd name="T5" fmla="*/ 108 h 131"/>
                <a:gd name="T6" fmla="*/ 0 w 163"/>
                <a:gd name="T7" fmla="*/ 94 h 131"/>
                <a:gd name="T8" fmla="*/ 0 w 163"/>
                <a:gd name="T9" fmla="*/ 95 h 131"/>
                <a:gd name="T10" fmla="*/ 19 w 163"/>
                <a:gd name="T11" fmla="*/ 108 h 131"/>
                <a:gd name="T12" fmla="*/ 109 w 163"/>
                <a:gd name="T13" fmla="*/ 130 h 131"/>
                <a:gd name="T14" fmla="*/ 117 w 163"/>
                <a:gd name="T15" fmla="*/ 131 h 131"/>
                <a:gd name="T16" fmla="*/ 147 w 163"/>
                <a:gd name="T17" fmla="*/ 107 h 131"/>
                <a:gd name="T18" fmla="*/ 160 w 163"/>
                <a:gd name="T19" fmla="*/ 54 h 131"/>
                <a:gd name="T20" fmla="*/ 112 w 163"/>
                <a:gd name="T21" fmla="*/ 42 h 131"/>
                <a:gd name="T22" fmla="*/ 126 w 163"/>
                <a:gd name="T23" fmla="*/ 85 h 131"/>
                <a:gd name="T24" fmla="*/ 124 w 163"/>
                <a:gd name="T25" fmla="*/ 102 h 131"/>
                <a:gd name="T26" fmla="*/ 117 w 163"/>
                <a:gd name="T27" fmla="*/ 108 h 131"/>
                <a:gd name="T28" fmla="*/ 115 w 163"/>
                <a:gd name="T29" fmla="*/ 107 h 131"/>
                <a:gd name="T30" fmla="*/ 109 w 163"/>
                <a:gd name="T31" fmla="*/ 100 h 131"/>
                <a:gd name="T32" fmla="*/ 109 w 163"/>
                <a:gd name="T33" fmla="*/ 98 h 131"/>
                <a:gd name="T34" fmla="*/ 111 w 163"/>
                <a:gd name="T35" fmla="*/ 85 h 131"/>
                <a:gd name="T36" fmla="*/ 82 w 163"/>
                <a:gd name="T37" fmla="*/ 37 h 131"/>
                <a:gd name="T38" fmla="*/ 5 w 163"/>
                <a:gd name="T39" fmla="*/ 30 h 131"/>
                <a:gd name="T40" fmla="*/ 5 w 163"/>
                <a:gd name="T41" fmla="*/ 32 h 131"/>
                <a:gd name="T42" fmla="*/ 6 w 163"/>
                <a:gd name="T43" fmla="*/ 35 h 131"/>
                <a:gd name="T44" fmla="*/ 7 w 163"/>
                <a:gd name="T45" fmla="*/ 32 h 131"/>
                <a:gd name="T46" fmla="*/ 5 w 163"/>
                <a:gd name="T47" fmla="*/ 30 h 131"/>
                <a:gd name="T48" fmla="*/ 9 w 163"/>
                <a:gd name="T49" fmla="*/ 17 h 131"/>
                <a:gd name="T50" fmla="*/ 6 w 163"/>
                <a:gd name="T51" fmla="*/ 27 h 131"/>
                <a:gd name="T52" fmla="*/ 8 w 163"/>
                <a:gd name="T53" fmla="*/ 28 h 131"/>
                <a:gd name="T54" fmla="*/ 10 w 163"/>
                <a:gd name="T55" fmla="*/ 18 h 131"/>
                <a:gd name="T56" fmla="*/ 9 w 163"/>
                <a:gd name="T57" fmla="*/ 17 h 131"/>
                <a:gd name="T58" fmla="*/ 91 w 163"/>
                <a:gd name="T59" fmla="*/ 0 h 131"/>
                <a:gd name="T60" fmla="*/ 86 w 163"/>
                <a:gd name="T61" fmla="*/ 20 h 131"/>
                <a:gd name="T62" fmla="*/ 163 w 163"/>
                <a:gd name="T63" fmla="*/ 39 h 131"/>
                <a:gd name="T64" fmla="*/ 150 w 163"/>
                <a:gd name="T65" fmla="*/ 15 h 131"/>
                <a:gd name="T66" fmla="*/ 91 w 163"/>
                <a:gd name="T6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3" h="131">
                  <a:moveTo>
                    <a:pt x="82" y="37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10" y="106"/>
                    <a:pt x="4" y="101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5" y="101"/>
                    <a:pt x="11" y="106"/>
                    <a:pt x="19" y="108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2" y="131"/>
                    <a:pt x="114" y="131"/>
                    <a:pt x="117" y="131"/>
                  </a:cubicBezTo>
                  <a:cubicBezTo>
                    <a:pt x="131" y="131"/>
                    <a:pt x="143" y="121"/>
                    <a:pt x="147" y="107"/>
                  </a:cubicBezTo>
                  <a:cubicBezTo>
                    <a:pt x="160" y="54"/>
                    <a:pt x="160" y="54"/>
                    <a:pt x="160" y="54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1" y="54"/>
                    <a:pt x="126" y="69"/>
                    <a:pt x="126" y="85"/>
                  </a:cubicBezTo>
                  <a:cubicBezTo>
                    <a:pt x="126" y="90"/>
                    <a:pt x="126" y="96"/>
                    <a:pt x="124" y="102"/>
                  </a:cubicBezTo>
                  <a:cubicBezTo>
                    <a:pt x="123" y="105"/>
                    <a:pt x="120" y="108"/>
                    <a:pt x="117" y="108"/>
                  </a:cubicBezTo>
                  <a:cubicBezTo>
                    <a:pt x="116" y="108"/>
                    <a:pt x="115" y="107"/>
                    <a:pt x="115" y="107"/>
                  </a:cubicBezTo>
                  <a:cubicBezTo>
                    <a:pt x="111" y="106"/>
                    <a:pt x="109" y="103"/>
                    <a:pt x="109" y="100"/>
                  </a:cubicBezTo>
                  <a:cubicBezTo>
                    <a:pt x="109" y="99"/>
                    <a:pt x="109" y="99"/>
                    <a:pt x="109" y="98"/>
                  </a:cubicBezTo>
                  <a:cubicBezTo>
                    <a:pt x="110" y="94"/>
                    <a:pt x="111" y="89"/>
                    <a:pt x="111" y="85"/>
                  </a:cubicBezTo>
                  <a:cubicBezTo>
                    <a:pt x="111" y="65"/>
                    <a:pt x="100" y="46"/>
                    <a:pt x="82" y="37"/>
                  </a:cubicBezTo>
                  <a:moveTo>
                    <a:pt x="5" y="30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6" y="34"/>
                    <a:pt x="6" y="3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1"/>
                    <a:pt x="6" y="31"/>
                    <a:pt x="5" y="30"/>
                  </a:cubicBezTo>
                  <a:moveTo>
                    <a:pt x="9" y="17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moveTo>
                    <a:pt x="91" y="0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2" y="29"/>
                    <a:pt x="158" y="20"/>
                    <a:pt x="150" y="15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4" name="Freeform 224"/>
            <p:cNvSpPr>
              <a:spLocks noEditPoints="1"/>
            </p:cNvSpPr>
            <p:nvPr/>
          </p:nvSpPr>
          <p:spPr bwMode="auto">
            <a:xfrm>
              <a:off x="3309" y="1783"/>
              <a:ext cx="174" cy="157"/>
            </a:xfrm>
            <a:custGeom>
              <a:avLst/>
              <a:gdLst>
                <a:gd name="T0" fmla="*/ 73 w 117"/>
                <a:gd name="T1" fmla="*/ 33 h 106"/>
                <a:gd name="T2" fmla="*/ 73 w 117"/>
                <a:gd name="T3" fmla="*/ 35 h 106"/>
                <a:gd name="T4" fmla="*/ 102 w 117"/>
                <a:gd name="T5" fmla="*/ 83 h 106"/>
                <a:gd name="T6" fmla="*/ 100 w 117"/>
                <a:gd name="T7" fmla="*/ 96 h 106"/>
                <a:gd name="T8" fmla="*/ 100 w 117"/>
                <a:gd name="T9" fmla="*/ 98 h 106"/>
                <a:gd name="T10" fmla="*/ 106 w 117"/>
                <a:gd name="T11" fmla="*/ 105 h 106"/>
                <a:gd name="T12" fmla="*/ 108 w 117"/>
                <a:gd name="T13" fmla="*/ 106 h 106"/>
                <a:gd name="T14" fmla="*/ 115 w 117"/>
                <a:gd name="T15" fmla="*/ 100 h 106"/>
                <a:gd name="T16" fmla="*/ 117 w 117"/>
                <a:gd name="T17" fmla="*/ 83 h 106"/>
                <a:gd name="T18" fmla="*/ 103 w 117"/>
                <a:gd name="T19" fmla="*/ 40 h 106"/>
                <a:gd name="T20" fmla="*/ 73 w 117"/>
                <a:gd name="T21" fmla="*/ 33 h 106"/>
                <a:gd name="T22" fmla="*/ 0 w 117"/>
                <a:gd name="T23" fmla="*/ 15 h 106"/>
                <a:gd name="T24" fmla="*/ 0 w 117"/>
                <a:gd name="T25" fmla="*/ 15 h 106"/>
                <a:gd name="T26" fmla="*/ 1 w 117"/>
                <a:gd name="T27" fmla="*/ 16 h 106"/>
                <a:gd name="T28" fmla="*/ 1 w 117"/>
                <a:gd name="T29" fmla="*/ 16 h 106"/>
                <a:gd name="T30" fmla="*/ 0 w 117"/>
                <a:gd name="T31" fmla="*/ 15 h 106"/>
                <a:gd name="T32" fmla="*/ 4 w 117"/>
                <a:gd name="T33" fmla="*/ 0 h 106"/>
                <a:gd name="T34" fmla="*/ 4 w 117"/>
                <a:gd name="T35" fmla="*/ 0 h 106"/>
                <a:gd name="T36" fmla="*/ 6 w 117"/>
                <a:gd name="T37" fmla="*/ 1 h 106"/>
                <a:gd name="T38" fmla="*/ 6 w 117"/>
                <a:gd name="T39" fmla="*/ 1 h 106"/>
                <a:gd name="T40" fmla="*/ 4 w 117"/>
                <a:gd name="T4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06">
                  <a:moveTo>
                    <a:pt x="73" y="33"/>
                  </a:moveTo>
                  <a:cubicBezTo>
                    <a:pt x="73" y="35"/>
                    <a:pt x="73" y="35"/>
                    <a:pt x="73" y="35"/>
                  </a:cubicBezTo>
                  <a:cubicBezTo>
                    <a:pt x="91" y="44"/>
                    <a:pt x="102" y="63"/>
                    <a:pt x="102" y="83"/>
                  </a:cubicBezTo>
                  <a:cubicBezTo>
                    <a:pt x="102" y="87"/>
                    <a:pt x="101" y="92"/>
                    <a:pt x="100" y="96"/>
                  </a:cubicBezTo>
                  <a:cubicBezTo>
                    <a:pt x="100" y="97"/>
                    <a:pt x="100" y="97"/>
                    <a:pt x="100" y="98"/>
                  </a:cubicBezTo>
                  <a:cubicBezTo>
                    <a:pt x="100" y="101"/>
                    <a:pt x="102" y="104"/>
                    <a:pt x="106" y="105"/>
                  </a:cubicBezTo>
                  <a:cubicBezTo>
                    <a:pt x="106" y="105"/>
                    <a:pt x="107" y="106"/>
                    <a:pt x="108" y="106"/>
                  </a:cubicBezTo>
                  <a:cubicBezTo>
                    <a:pt x="111" y="106"/>
                    <a:pt x="114" y="103"/>
                    <a:pt x="115" y="100"/>
                  </a:cubicBezTo>
                  <a:cubicBezTo>
                    <a:pt x="117" y="94"/>
                    <a:pt x="117" y="88"/>
                    <a:pt x="117" y="83"/>
                  </a:cubicBezTo>
                  <a:cubicBezTo>
                    <a:pt x="117" y="67"/>
                    <a:pt x="112" y="52"/>
                    <a:pt x="103" y="40"/>
                  </a:cubicBezTo>
                  <a:cubicBezTo>
                    <a:pt x="73" y="33"/>
                    <a:pt x="73" y="33"/>
                    <a:pt x="73" y="33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5" name="Freeform 225"/>
            <p:cNvSpPr>
              <a:spLocks noEditPoints="1"/>
            </p:cNvSpPr>
            <p:nvPr/>
          </p:nvSpPr>
          <p:spPr bwMode="auto">
            <a:xfrm>
              <a:off x="3309" y="1783"/>
              <a:ext cx="229" cy="77"/>
            </a:xfrm>
            <a:custGeom>
              <a:avLst/>
              <a:gdLst>
                <a:gd name="T0" fmla="*/ 77 w 154"/>
                <a:gd name="T1" fmla="*/ 18 h 52"/>
                <a:gd name="T2" fmla="*/ 73 w 154"/>
                <a:gd name="T3" fmla="*/ 33 h 52"/>
                <a:gd name="T4" fmla="*/ 103 w 154"/>
                <a:gd name="T5" fmla="*/ 40 h 52"/>
                <a:gd name="T6" fmla="*/ 151 w 154"/>
                <a:gd name="T7" fmla="*/ 52 h 52"/>
                <a:gd name="T8" fmla="*/ 153 w 154"/>
                <a:gd name="T9" fmla="*/ 45 h 52"/>
                <a:gd name="T10" fmla="*/ 154 w 154"/>
                <a:gd name="T11" fmla="*/ 37 h 52"/>
                <a:gd name="T12" fmla="*/ 77 w 154"/>
                <a:gd name="T13" fmla="*/ 18 h 52"/>
                <a:gd name="T14" fmla="*/ 4 w 154"/>
                <a:gd name="T15" fmla="*/ 0 h 52"/>
                <a:gd name="T16" fmla="*/ 1 w 154"/>
                <a:gd name="T17" fmla="*/ 8 h 52"/>
                <a:gd name="T18" fmla="*/ 0 w 154"/>
                <a:gd name="T19" fmla="*/ 15 h 52"/>
                <a:gd name="T20" fmla="*/ 1 w 154"/>
                <a:gd name="T21" fmla="*/ 16 h 52"/>
                <a:gd name="T22" fmla="*/ 3 w 154"/>
                <a:gd name="T23" fmla="*/ 8 h 52"/>
                <a:gd name="T24" fmla="*/ 6 w 154"/>
                <a:gd name="T25" fmla="*/ 1 h 52"/>
                <a:gd name="T26" fmla="*/ 4 w 154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52">
                  <a:moveTo>
                    <a:pt x="77" y="18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53" y="42"/>
                    <a:pt x="154" y="39"/>
                    <a:pt x="154" y="37"/>
                  </a:cubicBezTo>
                  <a:cubicBezTo>
                    <a:pt x="77" y="18"/>
                    <a:pt x="77" y="18"/>
                    <a:pt x="77" y="18"/>
                  </a:cubicBezTo>
                  <a:moveTo>
                    <a:pt x="4" y="0"/>
                  </a:moveTo>
                  <a:cubicBezTo>
                    <a:pt x="3" y="3"/>
                    <a:pt x="2" y="5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6"/>
                    <a:pt x="5" y="3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6" name="Freeform 226"/>
            <p:cNvSpPr>
              <a:spLocks/>
            </p:cNvSpPr>
            <p:nvPr/>
          </p:nvSpPr>
          <p:spPr bwMode="auto">
            <a:xfrm>
              <a:off x="3191" y="1787"/>
              <a:ext cx="122" cy="88"/>
            </a:xfrm>
            <a:custGeom>
              <a:avLst/>
              <a:gdLst>
                <a:gd name="T0" fmla="*/ 68 w 82"/>
                <a:gd name="T1" fmla="*/ 58 h 59"/>
                <a:gd name="T2" fmla="*/ 62 w 82"/>
                <a:gd name="T3" fmla="*/ 48 h 59"/>
                <a:gd name="T4" fmla="*/ 45 w 82"/>
                <a:gd name="T5" fmla="*/ 20 h 59"/>
                <a:gd name="T6" fmla="*/ 16 w 82"/>
                <a:gd name="T7" fmla="*/ 37 h 59"/>
                <a:gd name="T8" fmla="*/ 7 w 82"/>
                <a:gd name="T9" fmla="*/ 43 h 59"/>
                <a:gd name="T10" fmla="*/ 1 w 82"/>
                <a:gd name="T11" fmla="*/ 33 h 59"/>
                <a:gd name="T12" fmla="*/ 48 w 82"/>
                <a:gd name="T13" fmla="*/ 5 h 59"/>
                <a:gd name="T14" fmla="*/ 77 w 82"/>
                <a:gd name="T15" fmla="*/ 52 h 59"/>
                <a:gd name="T16" fmla="*/ 68 w 82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59">
                  <a:moveTo>
                    <a:pt x="68" y="58"/>
                  </a:moveTo>
                  <a:cubicBezTo>
                    <a:pt x="63" y="57"/>
                    <a:pt x="61" y="52"/>
                    <a:pt x="62" y="48"/>
                  </a:cubicBezTo>
                  <a:cubicBezTo>
                    <a:pt x="65" y="36"/>
                    <a:pt x="57" y="23"/>
                    <a:pt x="45" y="20"/>
                  </a:cubicBezTo>
                  <a:cubicBezTo>
                    <a:pt x="32" y="17"/>
                    <a:pt x="19" y="25"/>
                    <a:pt x="16" y="37"/>
                  </a:cubicBezTo>
                  <a:cubicBezTo>
                    <a:pt x="15" y="41"/>
                    <a:pt x="11" y="44"/>
                    <a:pt x="7" y="43"/>
                  </a:cubicBezTo>
                  <a:cubicBezTo>
                    <a:pt x="3" y="42"/>
                    <a:pt x="0" y="38"/>
                    <a:pt x="1" y="33"/>
                  </a:cubicBezTo>
                  <a:cubicBezTo>
                    <a:pt x="6" y="13"/>
                    <a:pt x="27" y="0"/>
                    <a:pt x="48" y="5"/>
                  </a:cubicBezTo>
                  <a:cubicBezTo>
                    <a:pt x="69" y="10"/>
                    <a:pt x="82" y="31"/>
                    <a:pt x="77" y="52"/>
                  </a:cubicBezTo>
                  <a:cubicBezTo>
                    <a:pt x="76" y="56"/>
                    <a:pt x="72" y="59"/>
                    <a:pt x="68" y="58"/>
                  </a:cubicBezTo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7" name="Freeform 227"/>
            <p:cNvSpPr>
              <a:spLocks/>
            </p:cNvSpPr>
            <p:nvPr/>
          </p:nvSpPr>
          <p:spPr bwMode="auto">
            <a:xfrm>
              <a:off x="3001" y="1681"/>
              <a:ext cx="120" cy="30"/>
            </a:xfrm>
            <a:custGeom>
              <a:avLst/>
              <a:gdLst>
                <a:gd name="T0" fmla="*/ 27 w 81"/>
                <a:gd name="T1" fmla="*/ 0 h 20"/>
                <a:gd name="T2" fmla="*/ 0 w 81"/>
                <a:gd name="T3" fmla="*/ 17 h 20"/>
                <a:gd name="T4" fmla="*/ 11 w 81"/>
                <a:gd name="T5" fmla="*/ 20 h 20"/>
                <a:gd name="T6" fmla="*/ 40 w 81"/>
                <a:gd name="T7" fmla="*/ 6 h 20"/>
                <a:gd name="T8" fmla="*/ 49 w 81"/>
                <a:gd name="T9" fmla="*/ 8 h 20"/>
                <a:gd name="T10" fmla="*/ 81 w 81"/>
                <a:gd name="T11" fmla="*/ 15 h 20"/>
                <a:gd name="T12" fmla="*/ 81 w 81"/>
                <a:gd name="T13" fmla="*/ 13 h 20"/>
                <a:gd name="T14" fmla="*/ 34 w 81"/>
                <a:gd name="T15" fmla="*/ 1 h 20"/>
                <a:gd name="T16" fmla="*/ 27 w 8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0">
                  <a:moveTo>
                    <a:pt x="27" y="0"/>
                  </a:moveTo>
                  <a:cubicBezTo>
                    <a:pt x="16" y="0"/>
                    <a:pt x="5" y="7"/>
                    <a:pt x="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8" y="11"/>
                    <a:pt x="29" y="6"/>
                    <a:pt x="40" y="6"/>
                  </a:cubicBezTo>
                  <a:cubicBezTo>
                    <a:pt x="43" y="6"/>
                    <a:pt x="46" y="7"/>
                    <a:pt x="49" y="8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F7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8" name="Freeform 228"/>
            <p:cNvSpPr>
              <a:spLocks/>
            </p:cNvSpPr>
            <p:nvPr/>
          </p:nvSpPr>
          <p:spPr bwMode="auto">
            <a:xfrm>
              <a:off x="3005" y="1690"/>
              <a:ext cx="104" cy="44"/>
            </a:xfrm>
            <a:custGeom>
              <a:avLst/>
              <a:gdLst>
                <a:gd name="T0" fmla="*/ 29 w 70"/>
                <a:gd name="T1" fmla="*/ 0 h 29"/>
                <a:gd name="T2" fmla="*/ 0 w 70"/>
                <a:gd name="T3" fmla="*/ 14 h 29"/>
                <a:gd name="T4" fmla="*/ 65 w 70"/>
                <a:gd name="T5" fmla="*/ 29 h 29"/>
                <a:gd name="T6" fmla="*/ 70 w 70"/>
                <a:gd name="T7" fmla="*/ 9 h 29"/>
                <a:gd name="T8" fmla="*/ 38 w 70"/>
                <a:gd name="T9" fmla="*/ 2 h 29"/>
                <a:gd name="T10" fmla="*/ 29 w 70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9">
                  <a:moveTo>
                    <a:pt x="29" y="0"/>
                  </a:moveTo>
                  <a:cubicBezTo>
                    <a:pt x="18" y="0"/>
                    <a:pt x="7" y="5"/>
                    <a:pt x="0" y="1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5" y="1"/>
                    <a:pt x="32" y="0"/>
                    <a:pt x="29" y="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9" name="Freeform 229"/>
            <p:cNvSpPr>
              <a:spLocks/>
            </p:cNvSpPr>
            <p:nvPr/>
          </p:nvSpPr>
          <p:spPr bwMode="auto">
            <a:xfrm>
              <a:off x="2971" y="1729"/>
              <a:ext cx="34" cy="116"/>
            </a:xfrm>
            <a:custGeom>
              <a:avLst/>
              <a:gdLst>
                <a:gd name="T0" fmla="*/ 15 w 23"/>
                <a:gd name="T1" fmla="*/ 0 h 78"/>
                <a:gd name="T2" fmla="*/ 2 w 23"/>
                <a:gd name="T3" fmla="*/ 53 h 78"/>
                <a:gd name="T4" fmla="*/ 7 w 23"/>
                <a:gd name="T5" fmla="*/ 78 h 78"/>
                <a:gd name="T6" fmla="*/ 8 w 23"/>
                <a:gd name="T7" fmla="*/ 65 h 78"/>
                <a:gd name="T8" fmla="*/ 22 w 23"/>
                <a:gd name="T9" fmla="*/ 4 h 78"/>
                <a:gd name="T10" fmla="*/ 23 w 23"/>
                <a:gd name="T11" fmla="*/ 2 h 78"/>
                <a:gd name="T12" fmla="*/ 15 w 23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8">
                  <a:moveTo>
                    <a:pt x="15" y="0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0" y="62"/>
                    <a:pt x="2" y="71"/>
                    <a:pt x="7" y="78"/>
                  </a:cubicBezTo>
                  <a:cubicBezTo>
                    <a:pt x="6" y="73"/>
                    <a:pt x="7" y="69"/>
                    <a:pt x="8" y="6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7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0" name="Freeform 230"/>
            <p:cNvSpPr>
              <a:spLocks/>
            </p:cNvSpPr>
            <p:nvPr/>
          </p:nvSpPr>
          <p:spPr bwMode="auto">
            <a:xfrm>
              <a:off x="2976" y="1732"/>
              <a:ext cx="128" cy="149"/>
            </a:xfrm>
            <a:custGeom>
              <a:avLst/>
              <a:gdLst>
                <a:gd name="T0" fmla="*/ 17 w 86"/>
                <a:gd name="T1" fmla="*/ 0 h 100"/>
                <a:gd name="T2" fmla="*/ 16 w 86"/>
                <a:gd name="T3" fmla="*/ 2 h 100"/>
                <a:gd name="T4" fmla="*/ 2 w 86"/>
                <a:gd name="T5" fmla="*/ 63 h 100"/>
                <a:gd name="T6" fmla="*/ 1 w 86"/>
                <a:gd name="T7" fmla="*/ 76 h 100"/>
                <a:gd name="T8" fmla="*/ 19 w 86"/>
                <a:gd name="T9" fmla="*/ 88 h 100"/>
                <a:gd name="T10" fmla="*/ 66 w 86"/>
                <a:gd name="T11" fmla="*/ 100 h 100"/>
                <a:gd name="T12" fmla="*/ 86 w 86"/>
                <a:gd name="T13" fmla="*/ 18 h 100"/>
                <a:gd name="T14" fmla="*/ 34 w 86"/>
                <a:gd name="T15" fmla="*/ 60 h 100"/>
                <a:gd name="T16" fmla="*/ 26 w 86"/>
                <a:gd name="T17" fmla="*/ 66 h 100"/>
                <a:gd name="T18" fmla="*/ 24 w 86"/>
                <a:gd name="T19" fmla="*/ 65 h 100"/>
                <a:gd name="T20" fmla="*/ 19 w 86"/>
                <a:gd name="T21" fmla="*/ 56 h 100"/>
                <a:gd name="T22" fmla="*/ 57 w 86"/>
                <a:gd name="T23" fmla="*/ 9 h 100"/>
                <a:gd name="T24" fmla="*/ 17 w 86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00">
                  <a:moveTo>
                    <a:pt x="17" y="0"/>
                  </a:moveTo>
                  <a:cubicBezTo>
                    <a:pt x="17" y="0"/>
                    <a:pt x="17" y="1"/>
                    <a:pt x="16" y="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7"/>
                    <a:pt x="0" y="71"/>
                    <a:pt x="1" y="76"/>
                  </a:cubicBezTo>
                  <a:cubicBezTo>
                    <a:pt x="5" y="82"/>
                    <a:pt x="11" y="86"/>
                    <a:pt x="19" y="8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62" y="19"/>
                    <a:pt x="40" y="35"/>
                    <a:pt x="34" y="60"/>
                  </a:cubicBezTo>
                  <a:cubicBezTo>
                    <a:pt x="33" y="63"/>
                    <a:pt x="30" y="66"/>
                    <a:pt x="26" y="66"/>
                  </a:cubicBezTo>
                  <a:cubicBezTo>
                    <a:pt x="26" y="66"/>
                    <a:pt x="25" y="66"/>
                    <a:pt x="24" y="65"/>
                  </a:cubicBezTo>
                  <a:cubicBezTo>
                    <a:pt x="20" y="64"/>
                    <a:pt x="18" y="60"/>
                    <a:pt x="19" y="56"/>
                  </a:cubicBezTo>
                  <a:cubicBezTo>
                    <a:pt x="24" y="35"/>
                    <a:pt x="38" y="18"/>
                    <a:pt x="57" y="9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4" name="Freeform 234"/>
            <p:cNvSpPr>
              <a:spLocks noEditPoints="1"/>
            </p:cNvSpPr>
            <p:nvPr/>
          </p:nvSpPr>
          <p:spPr bwMode="auto">
            <a:xfrm>
              <a:off x="3295" y="1768"/>
              <a:ext cx="136" cy="187"/>
            </a:xfrm>
            <a:custGeom>
              <a:avLst/>
              <a:gdLst>
                <a:gd name="T0" fmla="*/ 10 w 91"/>
                <a:gd name="T1" fmla="*/ 26 h 126"/>
                <a:gd name="T2" fmla="*/ 8 w 91"/>
                <a:gd name="T3" fmla="*/ 36 h 126"/>
                <a:gd name="T4" fmla="*/ 14 w 91"/>
                <a:gd name="T5" fmla="*/ 37 h 126"/>
                <a:gd name="T6" fmla="*/ 12 w 91"/>
                <a:gd name="T7" fmla="*/ 45 h 126"/>
                <a:gd name="T8" fmla="*/ 7 w 91"/>
                <a:gd name="T9" fmla="*/ 40 h 126"/>
                <a:gd name="T10" fmla="*/ 6 w 91"/>
                <a:gd name="T11" fmla="*/ 43 h 126"/>
                <a:gd name="T12" fmla="*/ 7 w 91"/>
                <a:gd name="T13" fmla="*/ 65 h 126"/>
                <a:gd name="T14" fmla="*/ 5 w 91"/>
                <a:gd name="T15" fmla="*/ 68 h 126"/>
                <a:gd name="T16" fmla="*/ 5 w 91"/>
                <a:gd name="T17" fmla="*/ 75 h 126"/>
                <a:gd name="T18" fmla="*/ 5 w 91"/>
                <a:gd name="T19" fmla="*/ 75 h 126"/>
                <a:gd name="T20" fmla="*/ 1 w 91"/>
                <a:gd name="T21" fmla="*/ 90 h 126"/>
                <a:gd name="T22" fmla="*/ 0 w 91"/>
                <a:gd name="T23" fmla="*/ 102 h 126"/>
                <a:gd name="T24" fmla="*/ 19 w 91"/>
                <a:gd name="T25" fmla="*/ 116 h 126"/>
                <a:gd name="T26" fmla="*/ 62 w 91"/>
                <a:gd name="T27" fmla="*/ 126 h 126"/>
                <a:gd name="T28" fmla="*/ 82 w 91"/>
                <a:gd name="T29" fmla="*/ 45 h 126"/>
                <a:gd name="T30" fmla="*/ 69 w 91"/>
                <a:gd name="T31" fmla="*/ 40 h 126"/>
                <a:gd name="T32" fmla="*/ 10 w 91"/>
                <a:gd name="T33" fmla="*/ 26 h 126"/>
                <a:gd name="T34" fmla="*/ 54 w 91"/>
                <a:gd name="T35" fmla="*/ 0 h 126"/>
                <a:gd name="T36" fmla="*/ 25 w 91"/>
                <a:gd name="T37" fmla="*/ 13 h 126"/>
                <a:gd name="T38" fmla="*/ 73 w 91"/>
                <a:gd name="T39" fmla="*/ 25 h 126"/>
                <a:gd name="T40" fmla="*/ 73 w 91"/>
                <a:gd name="T41" fmla="*/ 25 h 126"/>
                <a:gd name="T42" fmla="*/ 86 w 91"/>
                <a:gd name="T43" fmla="*/ 28 h 126"/>
                <a:gd name="T44" fmla="*/ 91 w 91"/>
                <a:gd name="T45" fmla="*/ 8 h 126"/>
                <a:gd name="T46" fmla="*/ 63 w 91"/>
                <a:gd name="T47" fmla="*/ 1 h 126"/>
                <a:gd name="T48" fmla="*/ 54 w 91"/>
                <a:gd name="T4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26">
                  <a:moveTo>
                    <a:pt x="10" y="26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3"/>
                    <a:pt x="9" y="41"/>
                    <a:pt x="7" y="40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50"/>
                    <a:pt x="9" y="58"/>
                    <a:pt x="7" y="65"/>
                  </a:cubicBezTo>
                  <a:cubicBezTo>
                    <a:pt x="7" y="66"/>
                    <a:pt x="6" y="67"/>
                    <a:pt x="5" y="68"/>
                  </a:cubicBezTo>
                  <a:cubicBezTo>
                    <a:pt x="6" y="70"/>
                    <a:pt x="5" y="73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4"/>
                    <a:pt x="0" y="98"/>
                    <a:pt x="0" y="102"/>
                  </a:cubicBezTo>
                  <a:cubicBezTo>
                    <a:pt x="4" y="109"/>
                    <a:pt x="10" y="114"/>
                    <a:pt x="19" y="11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78" y="43"/>
                    <a:pt x="74" y="41"/>
                    <a:pt x="69" y="40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54" y="0"/>
                  </a:moveTo>
                  <a:cubicBezTo>
                    <a:pt x="43" y="0"/>
                    <a:pt x="32" y="5"/>
                    <a:pt x="25" y="13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0" y="1"/>
                    <a:pt x="57" y="0"/>
                    <a:pt x="54" y="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5" name="Freeform 235"/>
            <p:cNvSpPr>
              <a:spLocks noEditPoints="1"/>
            </p:cNvSpPr>
            <p:nvPr/>
          </p:nvSpPr>
          <p:spPr bwMode="auto">
            <a:xfrm>
              <a:off x="3310" y="1784"/>
              <a:ext cx="107" cy="51"/>
            </a:xfrm>
            <a:custGeom>
              <a:avLst/>
              <a:gdLst>
                <a:gd name="T0" fmla="*/ 0 w 72"/>
                <a:gd name="T1" fmla="*/ 15 h 34"/>
                <a:gd name="T2" fmla="*/ 0 w 72"/>
                <a:gd name="T3" fmla="*/ 15 h 34"/>
                <a:gd name="T4" fmla="*/ 59 w 72"/>
                <a:gd name="T5" fmla="*/ 29 h 34"/>
                <a:gd name="T6" fmla="*/ 72 w 72"/>
                <a:gd name="T7" fmla="*/ 34 h 34"/>
                <a:gd name="T8" fmla="*/ 72 w 72"/>
                <a:gd name="T9" fmla="*/ 32 h 34"/>
                <a:gd name="T10" fmla="*/ 0 w 72"/>
                <a:gd name="T11" fmla="*/ 15 h 34"/>
                <a:gd name="T12" fmla="*/ 5 w 72"/>
                <a:gd name="T13" fmla="*/ 0 h 34"/>
                <a:gd name="T14" fmla="*/ 5 w 72"/>
                <a:gd name="T15" fmla="*/ 0 h 34"/>
                <a:gd name="T16" fmla="*/ 63 w 72"/>
                <a:gd name="T17" fmla="*/ 14 h 34"/>
                <a:gd name="T18" fmla="*/ 63 w 72"/>
                <a:gd name="T19" fmla="*/ 14 h 34"/>
                <a:gd name="T20" fmla="*/ 15 w 72"/>
                <a:gd name="T21" fmla="*/ 2 h 34"/>
                <a:gd name="T22" fmla="*/ 5 w 72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34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4" y="30"/>
                    <a:pt x="68" y="32"/>
                    <a:pt x="72" y="3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6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6" name="Freeform 236"/>
            <p:cNvSpPr>
              <a:spLocks/>
            </p:cNvSpPr>
            <p:nvPr/>
          </p:nvSpPr>
          <p:spPr bwMode="auto">
            <a:xfrm>
              <a:off x="3310" y="1784"/>
              <a:ext cx="113" cy="48"/>
            </a:xfrm>
            <a:custGeom>
              <a:avLst/>
              <a:gdLst>
                <a:gd name="T0" fmla="*/ 5 w 76"/>
                <a:gd name="T1" fmla="*/ 0 h 32"/>
                <a:gd name="T2" fmla="*/ 2 w 76"/>
                <a:gd name="T3" fmla="*/ 7 h 32"/>
                <a:gd name="T4" fmla="*/ 0 w 76"/>
                <a:gd name="T5" fmla="*/ 15 h 32"/>
                <a:gd name="T6" fmla="*/ 72 w 76"/>
                <a:gd name="T7" fmla="*/ 32 h 32"/>
                <a:gd name="T8" fmla="*/ 76 w 76"/>
                <a:gd name="T9" fmla="*/ 17 h 32"/>
                <a:gd name="T10" fmla="*/ 63 w 76"/>
                <a:gd name="T11" fmla="*/ 14 h 32"/>
                <a:gd name="T12" fmla="*/ 5 w 7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2">
                  <a:moveTo>
                    <a:pt x="5" y="0"/>
                  </a:moveTo>
                  <a:cubicBezTo>
                    <a:pt x="4" y="2"/>
                    <a:pt x="3" y="5"/>
                    <a:pt x="2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7" name="Freeform 237"/>
            <p:cNvSpPr>
              <a:spLocks/>
            </p:cNvSpPr>
            <p:nvPr/>
          </p:nvSpPr>
          <p:spPr bwMode="auto">
            <a:xfrm>
              <a:off x="3294" y="1832"/>
              <a:ext cx="15" cy="41"/>
            </a:xfrm>
            <a:custGeom>
              <a:avLst/>
              <a:gdLst>
                <a:gd name="T0" fmla="*/ 7 w 10"/>
                <a:gd name="T1" fmla="*/ 0 h 28"/>
                <a:gd name="T2" fmla="*/ 0 w 10"/>
                <a:gd name="T3" fmla="*/ 28 h 28"/>
                <a:gd name="T4" fmla="*/ 0 w 10"/>
                <a:gd name="T5" fmla="*/ 28 h 28"/>
                <a:gd name="T6" fmla="*/ 6 w 10"/>
                <a:gd name="T7" fmla="*/ 25 h 28"/>
                <a:gd name="T8" fmla="*/ 8 w 10"/>
                <a:gd name="T9" fmla="*/ 22 h 28"/>
                <a:gd name="T10" fmla="*/ 7 w 1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8">
                  <a:moveTo>
                    <a:pt x="7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28"/>
                    <a:pt x="5" y="27"/>
                    <a:pt x="6" y="25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10" y="15"/>
                    <a:pt x="9" y="7"/>
                    <a:pt x="7" y="0"/>
                  </a:cubicBezTo>
                </a:path>
              </a:pathLst>
            </a:custGeom>
            <a:solidFill>
              <a:srgbClr val="868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8" name="Freeform 238"/>
            <p:cNvSpPr>
              <a:spLocks noEditPoints="1"/>
            </p:cNvSpPr>
            <p:nvPr/>
          </p:nvSpPr>
          <p:spPr bwMode="auto">
            <a:xfrm>
              <a:off x="2955" y="1665"/>
              <a:ext cx="285" cy="250"/>
            </a:xfrm>
            <a:custGeom>
              <a:avLst/>
              <a:gdLst>
                <a:gd name="T0" fmla="*/ 158 w 192"/>
                <a:gd name="T1" fmla="*/ 27 h 168"/>
                <a:gd name="T2" fmla="*/ 67 w 192"/>
                <a:gd name="T3" fmla="*/ 5 h 168"/>
                <a:gd name="T4" fmla="*/ 20 w 192"/>
                <a:gd name="T5" fmla="*/ 33 h 168"/>
                <a:gd name="T6" fmla="*/ 5 w 192"/>
                <a:gd name="T7" fmla="*/ 94 h 168"/>
                <a:gd name="T8" fmla="*/ 34 w 192"/>
                <a:gd name="T9" fmla="*/ 141 h 168"/>
                <a:gd name="T10" fmla="*/ 125 w 192"/>
                <a:gd name="T11" fmla="*/ 163 h 168"/>
                <a:gd name="T12" fmla="*/ 172 w 192"/>
                <a:gd name="T13" fmla="*/ 134 h 168"/>
                <a:gd name="T14" fmla="*/ 186 w 192"/>
                <a:gd name="T15" fmla="*/ 74 h 168"/>
                <a:gd name="T16" fmla="*/ 158 w 192"/>
                <a:gd name="T17" fmla="*/ 27 h 168"/>
                <a:gd name="T18" fmla="*/ 157 w 192"/>
                <a:gd name="T19" fmla="*/ 131 h 168"/>
                <a:gd name="T20" fmla="*/ 128 w 192"/>
                <a:gd name="T21" fmla="*/ 148 h 168"/>
                <a:gd name="T22" fmla="*/ 38 w 192"/>
                <a:gd name="T23" fmla="*/ 126 h 168"/>
                <a:gd name="T24" fmla="*/ 20 w 192"/>
                <a:gd name="T25" fmla="*/ 97 h 168"/>
                <a:gd name="T26" fmla="*/ 35 w 192"/>
                <a:gd name="T27" fmla="*/ 37 h 168"/>
                <a:gd name="T28" fmla="*/ 63 w 192"/>
                <a:gd name="T29" fmla="*/ 20 h 168"/>
                <a:gd name="T30" fmla="*/ 154 w 192"/>
                <a:gd name="T31" fmla="*/ 42 h 168"/>
                <a:gd name="T32" fmla="*/ 171 w 192"/>
                <a:gd name="T33" fmla="*/ 70 h 168"/>
                <a:gd name="T34" fmla="*/ 157 w 192"/>
                <a:gd name="T35" fmla="*/ 13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8">
                  <a:moveTo>
                    <a:pt x="158" y="27"/>
                  </a:moveTo>
                  <a:cubicBezTo>
                    <a:pt x="67" y="5"/>
                    <a:pt x="67" y="5"/>
                    <a:pt x="67" y="5"/>
                  </a:cubicBezTo>
                  <a:cubicBezTo>
                    <a:pt x="46" y="0"/>
                    <a:pt x="25" y="12"/>
                    <a:pt x="20" y="33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0" y="115"/>
                    <a:pt x="13" y="136"/>
                    <a:pt x="34" y="141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46" y="168"/>
                    <a:pt x="167" y="155"/>
                    <a:pt x="172" y="134"/>
                  </a:cubicBezTo>
                  <a:cubicBezTo>
                    <a:pt x="186" y="74"/>
                    <a:pt x="186" y="74"/>
                    <a:pt x="186" y="74"/>
                  </a:cubicBezTo>
                  <a:cubicBezTo>
                    <a:pt x="192" y="53"/>
                    <a:pt x="179" y="32"/>
                    <a:pt x="158" y="27"/>
                  </a:cubicBezTo>
                  <a:close/>
                  <a:moveTo>
                    <a:pt x="157" y="131"/>
                  </a:moveTo>
                  <a:cubicBezTo>
                    <a:pt x="154" y="143"/>
                    <a:pt x="141" y="151"/>
                    <a:pt x="128" y="148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25" y="123"/>
                    <a:pt x="17" y="110"/>
                    <a:pt x="20" y="9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8" y="24"/>
                    <a:pt x="51" y="17"/>
                    <a:pt x="63" y="2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67" y="45"/>
                    <a:pt x="174" y="58"/>
                    <a:pt x="171" y="70"/>
                  </a:cubicBezTo>
                  <a:lnTo>
                    <a:pt x="157" y="131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9" name="Freeform 239"/>
            <p:cNvSpPr>
              <a:spLocks noEditPoints="1"/>
            </p:cNvSpPr>
            <p:nvPr/>
          </p:nvSpPr>
          <p:spPr bwMode="auto">
            <a:xfrm>
              <a:off x="3270" y="1743"/>
              <a:ext cx="284" cy="252"/>
            </a:xfrm>
            <a:custGeom>
              <a:avLst/>
              <a:gdLst>
                <a:gd name="T0" fmla="*/ 158 w 191"/>
                <a:gd name="T1" fmla="*/ 27 h 169"/>
                <a:gd name="T2" fmla="*/ 67 w 191"/>
                <a:gd name="T3" fmla="*/ 5 h 169"/>
                <a:gd name="T4" fmla="*/ 20 w 191"/>
                <a:gd name="T5" fmla="*/ 34 h 169"/>
                <a:gd name="T6" fmla="*/ 5 w 191"/>
                <a:gd name="T7" fmla="*/ 94 h 169"/>
                <a:gd name="T8" fmla="*/ 34 w 191"/>
                <a:gd name="T9" fmla="*/ 141 h 169"/>
                <a:gd name="T10" fmla="*/ 124 w 191"/>
                <a:gd name="T11" fmla="*/ 164 h 169"/>
                <a:gd name="T12" fmla="*/ 171 w 191"/>
                <a:gd name="T13" fmla="*/ 135 h 169"/>
                <a:gd name="T14" fmla="*/ 186 w 191"/>
                <a:gd name="T15" fmla="*/ 74 h 169"/>
                <a:gd name="T16" fmla="*/ 158 w 191"/>
                <a:gd name="T17" fmla="*/ 27 h 169"/>
                <a:gd name="T18" fmla="*/ 156 w 191"/>
                <a:gd name="T19" fmla="*/ 131 h 169"/>
                <a:gd name="T20" fmla="*/ 128 w 191"/>
                <a:gd name="T21" fmla="*/ 148 h 169"/>
                <a:gd name="T22" fmla="*/ 37 w 191"/>
                <a:gd name="T23" fmla="*/ 126 h 169"/>
                <a:gd name="T24" fmla="*/ 20 w 191"/>
                <a:gd name="T25" fmla="*/ 98 h 169"/>
                <a:gd name="T26" fmla="*/ 35 w 191"/>
                <a:gd name="T27" fmla="*/ 38 h 169"/>
                <a:gd name="T28" fmla="*/ 63 w 191"/>
                <a:gd name="T29" fmla="*/ 20 h 169"/>
                <a:gd name="T30" fmla="*/ 154 w 191"/>
                <a:gd name="T31" fmla="*/ 43 h 169"/>
                <a:gd name="T32" fmla="*/ 171 w 191"/>
                <a:gd name="T33" fmla="*/ 71 h 169"/>
                <a:gd name="T34" fmla="*/ 156 w 191"/>
                <a:gd name="T35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69">
                  <a:moveTo>
                    <a:pt x="158" y="27"/>
                  </a:moveTo>
                  <a:cubicBezTo>
                    <a:pt x="67" y="5"/>
                    <a:pt x="67" y="5"/>
                    <a:pt x="67" y="5"/>
                  </a:cubicBezTo>
                  <a:cubicBezTo>
                    <a:pt x="46" y="0"/>
                    <a:pt x="25" y="13"/>
                    <a:pt x="20" y="3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0" y="115"/>
                    <a:pt x="13" y="136"/>
                    <a:pt x="34" y="141"/>
                  </a:cubicBezTo>
                  <a:cubicBezTo>
                    <a:pt x="124" y="164"/>
                    <a:pt x="124" y="164"/>
                    <a:pt x="124" y="164"/>
                  </a:cubicBezTo>
                  <a:cubicBezTo>
                    <a:pt x="145" y="169"/>
                    <a:pt x="166" y="156"/>
                    <a:pt x="171" y="135"/>
                  </a:cubicBezTo>
                  <a:cubicBezTo>
                    <a:pt x="186" y="74"/>
                    <a:pt x="186" y="74"/>
                    <a:pt x="186" y="74"/>
                  </a:cubicBezTo>
                  <a:cubicBezTo>
                    <a:pt x="191" y="54"/>
                    <a:pt x="179" y="33"/>
                    <a:pt x="158" y="27"/>
                  </a:cubicBezTo>
                  <a:close/>
                  <a:moveTo>
                    <a:pt x="156" y="131"/>
                  </a:moveTo>
                  <a:cubicBezTo>
                    <a:pt x="153" y="144"/>
                    <a:pt x="141" y="151"/>
                    <a:pt x="128" y="148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25" y="123"/>
                    <a:pt x="17" y="111"/>
                    <a:pt x="20" y="9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8" y="25"/>
                    <a:pt x="51" y="17"/>
                    <a:pt x="63" y="20"/>
                  </a:cubicBezTo>
                  <a:cubicBezTo>
                    <a:pt x="154" y="43"/>
                    <a:pt x="154" y="43"/>
                    <a:pt x="154" y="43"/>
                  </a:cubicBezTo>
                  <a:cubicBezTo>
                    <a:pt x="166" y="46"/>
                    <a:pt x="174" y="58"/>
                    <a:pt x="171" y="71"/>
                  </a:cubicBezTo>
                  <a:lnTo>
                    <a:pt x="156" y="131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79" name="Picture 25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195" y="1704787"/>
            <a:ext cx="1977718" cy="21286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>
                <a:lumMod val="5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 rot="19814818">
            <a:off x="3929143" y="2732948"/>
            <a:ext cx="106717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/>
                </a:solidFill>
                <a:latin typeface="Architects Daughter" pitchFamily="2" charset="0"/>
              </a:rPr>
              <a:t>RESOURCE</a:t>
            </a:r>
            <a:r>
              <a:rPr lang="en-US" sz="1200" dirty="0" smtClean="0">
                <a:solidFill>
                  <a:schemeClr val="bg1"/>
                </a:solidFill>
                <a:latin typeface="Architects Daughter" pitchFamily="2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Architects Daughter" pitchFamily="2" charset="0"/>
              </a:rPr>
              <a:t>GUIDE</a:t>
            </a:r>
            <a:endParaRPr lang="en-US" sz="1600" dirty="0">
              <a:solidFill>
                <a:schemeClr val="bg1"/>
              </a:solidFill>
              <a:latin typeface="Architects Daughter" pitchFamily="2" charset="0"/>
            </a:endParaRPr>
          </a:p>
        </p:txBody>
      </p:sp>
      <p:grpSp>
        <p:nvGrpSpPr>
          <p:cNvPr id="1378" name="Group 1377"/>
          <p:cNvGrpSpPr/>
          <p:nvPr/>
        </p:nvGrpSpPr>
        <p:grpSpPr>
          <a:xfrm>
            <a:off x="4553781" y="1028749"/>
            <a:ext cx="830745" cy="865508"/>
            <a:chOff x="-3255963" y="60326"/>
            <a:chExt cx="2200276" cy="2292349"/>
          </a:xfrm>
        </p:grpSpPr>
        <p:sp>
          <p:nvSpPr>
            <p:cNvPr id="1312" name="Freeform 147"/>
            <p:cNvSpPr>
              <a:spLocks/>
            </p:cNvSpPr>
            <p:nvPr/>
          </p:nvSpPr>
          <p:spPr bwMode="auto">
            <a:xfrm>
              <a:off x="-3255963" y="484188"/>
              <a:ext cx="2166938" cy="1868487"/>
            </a:xfrm>
            <a:custGeom>
              <a:avLst/>
              <a:gdLst>
                <a:gd name="T0" fmla="*/ 126 w 578"/>
                <a:gd name="T1" fmla="*/ 0 h 498"/>
                <a:gd name="T2" fmla="*/ 33 w 578"/>
                <a:gd name="T3" fmla="*/ 156 h 498"/>
                <a:gd name="T4" fmla="*/ 243 w 578"/>
                <a:gd name="T5" fmla="*/ 491 h 498"/>
                <a:gd name="T6" fmla="*/ 301 w 578"/>
                <a:gd name="T7" fmla="*/ 498 h 498"/>
                <a:gd name="T8" fmla="*/ 573 w 578"/>
                <a:gd name="T9" fmla="*/ 274 h 498"/>
                <a:gd name="T10" fmla="*/ 578 w 578"/>
                <a:gd name="T11" fmla="*/ 243 h 498"/>
                <a:gd name="T12" fmla="*/ 316 w 578"/>
                <a:gd name="T13" fmla="*/ 468 h 498"/>
                <a:gd name="T14" fmla="*/ 309 w 578"/>
                <a:gd name="T15" fmla="*/ 468 h 498"/>
                <a:gd name="T16" fmla="*/ 92 w 578"/>
                <a:gd name="T17" fmla="*/ 343 h 498"/>
                <a:gd name="T18" fmla="*/ 47 w 578"/>
                <a:gd name="T19" fmla="*/ 189 h 498"/>
                <a:gd name="T20" fmla="*/ 47 w 578"/>
                <a:gd name="T21" fmla="*/ 187 h 498"/>
                <a:gd name="T22" fmla="*/ 47 w 578"/>
                <a:gd name="T23" fmla="*/ 186 h 498"/>
                <a:gd name="T24" fmla="*/ 88 w 578"/>
                <a:gd name="T25" fmla="*/ 49 h 498"/>
                <a:gd name="T26" fmla="*/ 126 w 578"/>
                <a:gd name="T27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8" h="498">
                  <a:moveTo>
                    <a:pt x="126" y="0"/>
                  </a:moveTo>
                  <a:cubicBezTo>
                    <a:pt x="81" y="39"/>
                    <a:pt x="47" y="93"/>
                    <a:pt x="33" y="156"/>
                  </a:cubicBezTo>
                  <a:cubicBezTo>
                    <a:pt x="0" y="308"/>
                    <a:pt x="93" y="459"/>
                    <a:pt x="243" y="491"/>
                  </a:cubicBezTo>
                  <a:cubicBezTo>
                    <a:pt x="262" y="496"/>
                    <a:pt x="282" y="498"/>
                    <a:pt x="301" y="498"/>
                  </a:cubicBezTo>
                  <a:cubicBezTo>
                    <a:pt x="429" y="498"/>
                    <a:pt x="544" y="407"/>
                    <a:pt x="573" y="274"/>
                  </a:cubicBezTo>
                  <a:cubicBezTo>
                    <a:pt x="576" y="264"/>
                    <a:pt x="577" y="253"/>
                    <a:pt x="578" y="243"/>
                  </a:cubicBezTo>
                  <a:cubicBezTo>
                    <a:pt x="555" y="372"/>
                    <a:pt x="446" y="468"/>
                    <a:pt x="316" y="468"/>
                  </a:cubicBezTo>
                  <a:cubicBezTo>
                    <a:pt x="313" y="468"/>
                    <a:pt x="311" y="468"/>
                    <a:pt x="309" y="468"/>
                  </a:cubicBezTo>
                  <a:cubicBezTo>
                    <a:pt x="217" y="465"/>
                    <a:pt x="138" y="416"/>
                    <a:pt x="92" y="343"/>
                  </a:cubicBezTo>
                  <a:cubicBezTo>
                    <a:pt x="62" y="299"/>
                    <a:pt x="45" y="246"/>
                    <a:pt x="47" y="189"/>
                  </a:cubicBezTo>
                  <a:cubicBezTo>
                    <a:pt x="47" y="188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8" y="135"/>
                    <a:pt x="63" y="89"/>
                    <a:pt x="88" y="49"/>
                  </a:cubicBezTo>
                  <a:cubicBezTo>
                    <a:pt x="99" y="31"/>
                    <a:pt x="112" y="15"/>
                    <a:pt x="126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3" name="Freeform 148"/>
            <p:cNvSpPr>
              <a:spLocks/>
            </p:cNvSpPr>
            <p:nvPr/>
          </p:nvSpPr>
          <p:spPr bwMode="auto">
            <a:xfrm>
              <a:off x="-2784475" y="176213"/>
              <a:ext cx="1728788" cy="1219200"/>
            </a:xfrm>
            <a:custGeom>
              <a:avLst/>
              <a:gdLst>
                <a:gd name="T0" fmla="*/ 190 w 461"/>
                <a:gd name="T1" fmla="*/ 0 h 325"/>
                <a:gd name="T2" fmla="*/ 0 w 461"/>
                <a:gd name="T3" fmla="*/ 82 h 325"/>
                <a:gd name="T4" fmla="*/ 33 w 461"/>
                <a:gd name="T5" fmla="*/ 57 h 325"/>
                <a:gd name="T6" fmla="*/ 182 w 461"/>
                <a:gd name="T7" fmla="*/ 10 h 325"/>
                <a:gd name="T8" fmla="*/ 189 w 461"/>
                <a:gd name="T9" fmla="*/ 10 h 325"/>
                <a:gd name="T10" fmla="*/ 393 w 461"/>
                <a:gd name="T11" fmla="*/ 118 h 325"/>
                <a:gd name="T12" fmla="*/ 452 w 461"/>
                <a:gd name="T13" fmla="*/ 325 h 325"/>
                <a:gd name="T14" fmla="*/ 457 w 461"/>
                <a:gd name="T15" fmla="*/ 282 h 325"/>
                <a:gd name="T16" fmla="*/ 197 w 461"/>
                <a:gd name="T17" fmla="*/ 0 h 325"/>
                <a:gd name="T18" fmla="*/ 190 w 461"/>
                <a:gd name="T1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1" h="325">
                  <a:moveTo>
                    <a:pt x="190" y="0"/>
                  </a:moveTo>
                  <a:cubicBezTo>
                    <a:pt x="116" y="0"/>
                    <a:pt x="48" y="31"/>
                    <a:pt x="0" y="82"/>
                  </a:cubicBezTo>
                  <a:cubicBezTo>
                    <a:pt x="10" y="73"/>
                    <a:pt x="21" y="65"/>
                    <a:pt x="33" y="57"/>
                  </a:cubicBezTo>
                  <a:cubicBezTo>
                    <a:pt x="76" y="27"/>
                    <a:pt x="127" y="10"/>
                    <a:pt x="182" y="10"/>
                  </a:cubicBezTo>
                  <a:cubicBezTo>
                    <a:pt x="185" y="10"/>
                    <a:pt x="187" y="10"/>
                    <a:pt x="189" y="10"/>
                  </a:cubicBezTo>
                  <a:cubicBezTo>
                    <a:pt x="274" y="12"/>
                    <a:pt x="347" y="55"/>
                    <a:pt x="393" y="118"/>
                  </a:cubicBezTo>
                  <a:cubicBezTo>
                    <a:pt x="438" y="175"/>
                    <a:pt x="461" y="249"/>
                    <a:pt x="452" y="325"/>
                  </a:cubicBezTo>
                  <a:cubicBezTo>
                    <a:pt x="455" y="311"/>
                    <a:pt x="456" y="297"/>
                    <a:pt x="457" y="282"/>
                  </a:cubicBezTo>
                  <a:cubicBezTo>
                    <a:pt x="461" y="130"/>
                    <a:pt x="345" y="4"/>
                    <a:pt x="197" y="0"/>
                  </a:cubicBezTo>
                  <a:cubicBezTo>
                    <a:pt x="195" y="0"/>
                    <a:pt x="193" y="0"/>
                    <a:pt x="190" y="0"/>
                  </a:cubicBezTo>
                </a:path>
              </a:pathLst>
            </a:cu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4" name="Freeform 149"/>
            <p:cNvSpPr>
              <a:spLocks noEditPoints="1"/>
            </p:cNvSpPr>
            <p:nvPr/>
          </p:nvSpPr>
          <p:spPr bwMode="auto">
            <a:xfrm>
              <a:off x="-2927350" y="390525"/>
              <a:ext cx="1871663" cy="1849437"/>
            </a:xfrm>
            <a:custGeom>
              <a:avLst/>
              <a:gdLst>
                <a:gd name="T0" fmla="*/ 431 w 499"/>
                <a:gd name="T1" fmla="*/ 61 h 493"/>
                <a:gd name="T2" fmla="*/ 482 w 499"/>
                <a:gd name="T3" fmla="*/ 225 h 493"/>
                <a:gd name="T4" fmla="*/ 482 w 499"/>
                <a:gd name="T5" fmla="*/ 226 h 493"/>
                <a:gd name="T6" fmla="*/ 482 w 499"/>
                <a:gd name="T7" fmla="*/ 228 h 493"/>
                <a:gd name="T8" fmla="*/ 220 w 499"/>
                <a:gd name="T9" fmla="*/ 482 h 493"/>
                <a:gd name="T10" fmla="*/ 213 w 499"/>
                <a:gd name="T11" fmla="*/ 482 h 493"/>
                <a:gd name="T12" fmla="*/ 213 w 499"/>
                <a:gd name="T13" fmla="*/ 482 h 493"/>
                <a:gd name="T14" fmla="*/ 213 w 499"/>
                <a:gd name="T15" fmla="*/ 482 h 493"/>
                <a:gd name="T16" fmla="*/ 213 w 499"/>
                <a:gd name="T17" fmla="*/ 482 h 493"/>
                <a:gd name="T18" fmla="*/ 213 w 499"/>
                <a:gd name="T19" fmla="*/ 482 h 493"/>
                <a:gd name="T20" fmla="*/ 212 w 499"/>
                <a:gd name="T21" fmla="*/ 482 h 493"/>
                <a:gd name="T22" fmla="*/ 212 w 499"/>
                <a:gd name="T23" fmla="*/ 482 h 493"/>
                <a:gd name="T24" fmla="*/ 212 w 499"/>
                <a:gd name="T25" fmla="*/ 482 h 493"/>
                <a:gd name="T26" fmla="*/ 212 w 499"/>
                <a:gd name="T27" fmla="*/ 482 h 493"/>
                <a:gd name="T28" fmla="*/ 212 w 499"/>
                <a:gd name="T29" fmla="*/ 482 h 493"/>
                <a:gd name="T30" fmla="*/ 211 w 499"/>
                <a:gd name="T31" fmla="*/ 482 h 493"/>
                <a:gd name="T32" fmla="*/ 211 w 499"/>
                <a:gd name="T33" fmla="*/ 482 h 493"/>
                <a:gd name="T34" fmla="*/ 211 w 499"/>
                <a:gd name="T35" fmla="*/ 482 h 493"/>
                <a:gd name="T36" fmla="*/ 210 w 499"/>
                <a:gd name="T37" fmla="*/ 482 h 493"/>
                <a:gd name="T38" fmla="*/ 210 w 499"/>
                <a:gd name="T39" fmla="*/ 482 h 493"/>
                <a:gd name="T40" fmla="*/ 4 w 499"/>
                <a:gd name="T41" fmla="*/ 368 h 493"/>
                <a:gd name="T42" fmla="*/ 221 w 499"/>
                <a:gd name="T43" fmla="*/ 493 h 493"/>
                <a:gd name="T44" fmla="*/ 228 w 499"/>
                <a:gd name="T45" fmla="*/ 493 h 493"/>
                <a:gd name="T46" fmla="*/ 490 w 499"/>
                <a:gd name="T47" fmla="*/ 268 h 493"/>
                <a:gd name="T48" fmla="*/ 431 w 499"/>
                <a:gd name="T49" fmla="*/ 61 h 493"/>
                <a:gd name="T50" fmla="*/ 71 w 499"/>
                <a:gd name="T51" fmla="*/ 0 h 493"/>
                <a:gd name="T52" fmla="*/ 38 w 499"/>
                <a:gd name="T53" fmla="*/ 25 h 493"/>
                <a:gd name="T54" fmla="*/ 0 w 499"/>
                <a:gd name="T55" fmla="*/ 74 h 493"/>
                <a:gd name="T56" fmla="*/ 71 w 499"/>
                <a:gd name="T5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9" h="493">
                  <a:moveTo>
                    <a:pt x="431" y="61"/>
                  </a:moveTo>
                  <a:cubicBezTo>
                    <a:pt x="465" y="107"/>
                    <a:pt x="483" y="164"/>
                    <a:pt x="482" y="225"/>
                  </a:cubicBezTo>
                  <a:cubicBezTo>
                    <a:pt x="482" y="225"/>
                    <a:pt x="482" y="226"/>
                    <a:pt x="482" y="226"/>
                  </a:cubicBezTo>
                  <a:cubicBezTo>
                    <a:pt x="482" y="227"/>
                    <a:pt x="482" y="227"/>
                    <a:pt x="482" y="228"/>
                  </a:cubicBezTo>
                  <a:cubicBezTo>
                    <a:pt x="478" y="370"/>
                    <a:pt x="361" y="482"/>
                    <a:pt x="220" y="482"/>
                  </a:cubicBezTo>
                  <a:cubicBezTo>
                    <a:pt x="218" y="482"/>
                    <a:pt x="215" y="482"/>
                    <a:pt x="213" y="482"/>
                  </a:cubicBezTo>
                  <a:cubicBezTo>
                    <a:pt x="213" y="482"/>
                    <a:pt x="213" y="482"/>
                    <a:pt x="213" y="482"/>
                  </a:cubicBezTo>
                  <a:cubicBezTo>
                    <a:pt x="213" y="482"/>
                    <a:pt x="213" y="482"/>
                    <a:pt x="213" y="482"/>
                  </a:cubicBezTo>
                  <a:cubicBezTo>
                    <a:pt x="213" y="482"/>
                    <a:pt x="213" y="482"/>
                    <a:pt x="213" y="482"/>
                  </a:cubicBezTo>
                  <a:cubicBezTo>
                    <a:pt x="213" y="482"/>
                    <a:pt x="213" y="482"/>
                    <a:pt x="213" y="482"/>
                  </a:cubicBezTo>
                  <a:cubicBezTo>
                    <a:pt x="213" y="482"/>
                    <a:pt x="213" y="482"/>
                    <a:pt x="212" y="482"/>
                  </a:cubicBezTo>
                  <a:cubicBezTo>
                    <a:pt x="212" y="482"/>
                    <a:pt x="212" y="482"/>
                    <a:pt x="212" y="482"/>
                  </a:cubicBezTo>
                  <a:cubicBezTo>
                    <a:pt x="212" y="482"/>
                    <a:pt x="212" y="482"/>
                    <a:pt x="212" y="482"/>
                  </a:cubicBezTo>
                  <a:cubicBezTo>
                    <a:pt x="212" y="482"/>
                    <a:pt x="212" y="482"/>
                    <a:pt x="212" y="482"/>
                  </a:cubicBezTo>
                  <a:cubicBezTo>
                    <a:pt x="212" y="482"/>
                    <a:pt x="212" y="482"/>
                    <a:pt x="212" y="482"/>
                  </a:cubicBezTo>
                  <a:cubicBezTo>
                    <a:pt x="212" y="482"/>
                    <a:pt x="211" y="482"/>
                    <a:pt x="211" y="482"/>
                  </a:cubicBezTo>
                  <a:cubicBezTo>
                    <a:pt x="211" y="482"/>
                    <a:pt x="211" y="482"/>
                    <a:pt x="211" y="482"/>
                  </a:cubicBezTo>
                  <a:cubicBezTo>
                    <a:pt x="211" y="482"/>
                    <a:pt x="211" y="482"/>
                    <a:pt x="211" y="482"/>
                  </a:cubicBezTo>
                  <a:cubicBezTo>
                    <a:pt x="211" y="482"/>
                    <a:pt x="210" y="482"/>
                    <a:pt x="210" y="482"/>
                  </a:cubicBezTo>
                  <a:cubicBezTo>
                    <a:pt x="210" y="482"/>
                    <a:pt x="210" y="482"/>
                    <a:pt x="210" y="482"/>
                  </a:cubicBezTo>
                  <a:cubicBezTo>
                    <a:pt x="124" y="479"/>
                    <a:pt x="49" y="434"/>
                    <a:pt x="4" y="368"/>
                  </a:cubicBezTo>
                  <a:cubicBezTo>
                    <a:pt x="50" y="441"/>
                    <a:pt x="129" y="490"/>
                    <a:pt x="221" y="493"/>
                  </a:cubicBezTo>
                  <a:cubicBezTo>
                    <a:pt x="223" y="493"/>
                    <a:pt x="225" y="493"/>
                    <a:pt x="228" y="493"/>
                  </a:cubicBezTo>
                  <a:cubicBezTo>
                    <a:pt x="358" y="493"/>
                    <a:pt x="467" y="397"/>
                    <a:pt x="490" y="268"/>
                  </a:cubicBezTo>
                  <a:cubicBezTo>
                    <a:pt x="499" y="192"/>
                    <a:pt x="476" y="118"/>
                    <a:pt x="431" y="61"/>
                  </a:cubicBezTo>
                  <a:moveTo>
                    <a:pt x="71" y="0"/>
                  </a:moveTo>
                  <a:cubicBezTo>
                    <a:pt x="59" y="8"/>
                    <a:pt x="48" y="16"/>
                    <a:pt x="38" y="25"/>
                  </a:cubicBezTo>
                  <a:cubicBezTo>
                    <a:pt x="24" y="40"/>
                    <a:pt x="11" y="56"/>
                    <a:pt x="0" y="74"/>
                  </a:cubicBezTo>
                  <a:cubicBezTo>
                    <a:pt x="19" y="45"/>
                    <a:pt x="43" y="20"/>
                    <a:pt x="71" y="0"/>
                  </a:cubicBezTo>
                </a:path>
              </a:pathLst>
            </a:custGeom>
            <a:solidFill>
              <a:srgbClr val="AF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5" name="Freeform 150"/>
            <p:cNvSpPr>
              <a:spLocks/>
            </p:cNvSpPr>
            <p:nvPr/>
          </p:nvSpPr>
          <p:spPr bwMode="auto">
            <a:xfrm>
              <a:off x="-3095625" y="198438"/>
              <a:ext cx="1990725" cy="2014537"/>
            </a:xfrm>
            <a:custGeom>
              <a:avLst/>
              <a:gdLst>
                <a:gd name="T0" fmla="*/ 272 w 531"/>
                <a:gd name="T1" fmla="*/ 4 h 537"/>
                <a:gd name="T2" fmla="*/ 527 w 531"/>
                <a:gd name="T3" fmla="*/ 276 h 537"/>
                <a:gd name="T4" fmla="*/ 258 w 531"/>
                <a:gd name="T5" fmla="*/ 533 h 537"/>
                <a:gd name="T6" fmla="*/ 4 w 531"/>
                <a:gd name="T7" fmla="*/ 262 h 537"/>
                <a:gd name="T8" fmla="*/ 272 w 531"/>
                <a:gd name="T9" fmla="*/ 4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537">
                  <a:moveTo>
                    <a:pt x="272" y="4"/>
                  </a:moveTo>
                  <a:cubicBezTo>
                    <a:pt x="417" y="8"/>
                    <a:pt x="531" y="130"/>
                    <a:pt x="527" y="276"/>
                  </a:cubicBezTo>
                  <a:cubicBezTo>
                    <a:pt x="523" y="422"/>
                    <a:pt x="403" y="537"/>
                    <a:pt x="258" y="533"/>
                  </a:cubicBezTo>
                  <a:cubicBezTo>
                    <a:pt x="114" y="529"/>
                    <a:pt x="0" y="408"/>
                    <a:pt x="4" y="262"/>
                  </a:cubicBezTo>
                  <a:cubicBezTo>
                    <a:pt x="8" y="115"/>
                    <a:pt x="128" y="0"/>
                    <a:pt x="272" y="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6" name="Freeform 151"/>
            <p:cNvSpPr>
              <a:spLocks/>
            </p:cNvSpPr>
            <p:nvPr/>
          </p:nvSpPr>
          <p:spPr bwMode="auto">
            <a:xfrm>
              <a:off x="-3095625" y="220663"/>
              <a:ext cx="1990725" cy="1992312"/>
            </a:xfrm>
            <a:custGeom>
              <a:avLst/>
              <a:gdLst>
                <a:gd name="T0" fmla="*/ 272 w 531"/>
                <a:gd name="T1" fmla="*/ 4 h 531"/>
                <a:gd name="T2" fmla="*/ 527 w 531"/>
                <a:gd name="T3" fmla="*/ 273 h 531"/>
                <a:gd name="T4" fmla="*/ 258 w 531"/>
                <a:gd name="T5" fmla="*/ 527 h 531"/>
                <a:gd name="T6" fmla="*/ 4 w 531"/>
                <a:gd name="T7" fmla="*/ 259 h 531"/>
                <a:gd name="T8" fmla="*/ 272 w 531"/>
                <a:gd name="T9" fmla="*/ 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531">
                  <a:moveTo>
                    <a:pt x="272" y="4"/>
                  </a:moveTo>
                  <a:cubicBezTo>
                    <a:pt x="417" y="8"/>
                    <a:pt x="531" y="128"/>
                    <a:pt x="527" y="273"/>
                  </a:cubicBezTo>
                  <a:cubicBezTo>
                    <a:pt x="523" y="417"/>
                    <a:pt x="403" y="531"/>
                    <a:pt x="258" y="527"/>
                  </a:cubicBezTo>
                  <a:cubicBezTo>
                    <a:pt x="114" y="523"/>
                    <a:pt x="0" y="403"/>
                    <a:pt x="4" y="259"/>
                  </a:cubicBezTo>
                  <a:cubicBezTo>
                    <a:pt x="8" y="114"/>
                    <a:pt x="128" y="0"/>
                    <a:pt x="27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7" name="Freeform 152"/>
            <p:cNvSpPr>
              <a:spLocks/>
            </p:cNvSpPr>
            <p:nvPr/>
          </p:nvSpPr>
          <p:spPr bwMode="auto">
            <a:xfrm>
              <a:off x="-2927350" y="390525"/>
              <a:ext cx="1651000" cy="1654175"/>
            </a:xfrm>
            <a:custGeom>
              <a:avLst/>
              <a:gdLst>
                <a:gd name="T0" fmla="*/ 226 w 440"/>
                <a:gd name="T1" fmla="*/ 4 h 441"/>
                <a:gd name="T2" fmla="*/ 437 w 440"/>
                <a:gd name="T3" fmla="*/ 226 h 441"/>
                <a:gd name="T4" fmla="*/ 214 w 440"/>
                <a:gd name="T5" fmla="*/ 438 h 441"/>
                <a:gd name="T6" fmla="*/ 3 w 440"/>
                <a:gd name="T7" fmla="*/ 215 h 441"/>
                <a:gd name="T8" fmla="*/ 226 w 440"/>
                <a:gd name="T9" fmla="*/ 4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41">
                  <a:moveTo>
                    <a:pt x="226" y="4"/>
                  </a:moveTo>
                  <a:cubicBezTo>
                    <a:pt x="346" y="7"/>
                    <a:pt x="440" y="107"/>
                    <a:pt x="437" y="226"/>
                  </a:cubicBezTo>
                  <a:cubicBezTo>
                    <a:pt x="434" y="346"/>
                    <a:pt x="334" y="441"/>
                    <a:pt x="214" y="438"/>
                  </a:cubicBezTo>
                  <a:cubicBezTo>
                    <a:pt x="94" y="434"/>
                    <a:pt x="0" y="335"/>
                    <a:pt x="3" y="215"/>
                  </a:cubicBezTo>
                  <a:cubicBezTo>
                    <a:pt x="6" y="95"/>
                    <a:pt x="106" y="0"/>
                    <a:pt x="226" y="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8" name="Freeform 153"/>
            <p:cNvSpPr>
              <a:spLocks noEditPoints="1"/>
            </p:cNvSpPr>
            <p:nvPr/>
          </p:nvSpPr>
          <p:spPr bwMode="auto">
            <a:xfrm>
              <a:off x="-2139950" y="2198688"/>
              <a:ext cx="11113" cy="0"/>
            </a:xfrm>
            <a:custGeom>
              <a:avLst/>
              <a:gdLst>
                <a:gd name="T0" fmla="*/ 3 w 3"/>
                <a:gd name="T1" fmla="*/ 3 w 3"/>
                <a:gd name="T2" fmla="*/ 3 w 3"/>
                <a:gd name="T3" fmla="*/ 2 w 3"/>
                <a:gd name="T4" fmla="*/ 2 w 3"/>
                <a:gd name="T5" fmla="*/ 2 w 3"/>
                <a:gd name="T6" fmla="*/ 2 w 3"/>
                <a:gd name="T7" fmla="*/ 2 w 3"/>
                <a:gd name="T8" fmla="*/ 2 w 3"/>
                <a:gd name="T9" fmla="*/ 1 w 3"/>
                <a:gd name="T10" fmla="*/ 2 w 3"/>
                <a:gd name="T11" fmla="*/ 1 w 3"/>
                <a:gd name="T12" fmla="*/ 1 w 3"/>
                <a:gd name="T13" fmla="*/ 1 w 3"/>
                <a:gd name="T14" fmla="*/ 1 w 3"/>
                <a:gd name="T15" fmla="*/ 0 w 3"/>
                <a:gd name="T16" fmla="*/ 0 w 3"/>
                <a:gd name="T17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7A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9" name="Freeform 154"/>
            <p:cNvSpPr>
              <a:spLocks/>
            </p:cNvSpPr>
            <p:nvPr/>
          </p:nvSpPr>
          <p:spPr bwMode="auto">
            <a:xfrm>
              <a:off x="-3013075" y="1301750"/>
              <a:ext cx="1230313" cy="896937"/>
            </a:xfrm>
            <a:custGeom>
              <a:avLst/>
              <a:gdLst>
                <a:gd name="T0" fmla="*/ 27 w 328"/>
                <a:gd name="T1" fmla="*/ 0 h 239"/>
                <a:gd name="T2" fmla="*/ 0 w 328"/>
                <a:gd name="T3" fmla="*/ 75 h 239"/>
                <a:gd name="T4" fmla="*/ 233 w 328"/>
                <a:gd name="T5" fmla="*/ 239 h 239"/>
                <a:gd name="T6" fmla="*/ 233 w 328"/>
                <a:gd name="T7" fmla="*/ 239 h 239"/>
                <a:gd name="T8" fmla="*/ 234 w 328"/>
                <a:gd name="T9" fmla="*/ 239 h 239"/>
                <a:gd name="T10" fmla="*/ 234 w 328"/>
                <a:gd name="T11" fmla="*/ 239 h 239"/>
                <a:gd name="T12" fmla="*/ 234 w 328"/>
                <a:gd name="T13" fmla="*/ 239 h 239"/>
                <a:gd name="T14" fmla="*/ 235 w 328"/>
                <a:gd name="T15" fmla="*/ 239 h 239"/>
                <a:gd name="T16" fmla="*/ 235 w 328"/>
                <a:gd name="T17" fmla="*/ 239 h 239"/>
                <a:gd name="T18" fmla="*/ 235 w 328"/>
                <a:gd name="T19" fmla="*/ 239 h 239"/>
                <a:gd name="T20" fmla="*/ 235 w 328"/>
                <a:gd name="T21" fmla="*/ 239 h 239"/>
                <a:gd name="T22" fmla="*/ 235 w 328"/>
                <a:gd name="T23" fmla="*/ 239 h 239"/>
                <a:gd name="T24" fmla="*/ 236 w 328"/>
                <a:gd name="T25" fmla="*/ 239 h 239"/>
                <a:gd name="T26" fmla="*/ 236 w 328"/>
                <a:gd name="T27" fmla="*/ 239 h 239"/>
                <a:gd name="T28" fmla="*/ 236 w 328"/>
                <a:gd name="T29" fmla="*/ 239 h 239"/>
                <a:gd name="T30" fmla="*/ 243 w 328"/>
                <a:gd name="T31" fmla="*/ 239 h 239"/>
                <a:gd name="T32" fmla="*/ 275 w 328"/>
                <a:gd name="T33" fmla="*/ 237 h 239"/>
                <a:gd name="T34" fmla="*/ 328 w 328"/>
                <a:gd name="T35" fmla="*/ 178 h 239"/>
                <a:gd name="T36" fmla="*/ 243 w 328"/>
                <a:gd name="T37" fmla="*/ 195 h 239"/>
                <a:gd name="T38" fmla="*/ 237 w 328"/>
                <a:gd name="T39" fmla="*/ 195 h 239"/>
                <a:gd name="T40" fmla="*/ 237 w 328"/>
                <a:gd name="T41" fmla="*/ 195 h 239"/>
                <a:gd name="T42" fmla="*/ 237 w 328"/>
                <a:gd name="T43" fmla="*/ 195 h 239"/>
                <a:gd name="T44" fmla="*/ 237 w 328"/>
                <a:gd name="T45" fmla="*/ 195 h 239"/>
                <a:gd name="T46" fmla="*/ 237 w 328"/>
                <a:gd name="T47" fmla="*/ 195 h 239"/>
                <a:gd name="T48" fmla="*/ 236 w 328"/>
                <a:gd name="T49" fmla="*/ 195 h 239"/>
                <a:gd name="T50" fmla="*/ 236 w 328"/>
                <a:gd name="T51" fmla="*/ 195 h 239"/>
                <a:gd name="T52" fmla="*/ 236 w 328"/>
                <a:gd name="T53" fmla="*/ 195 h 239"/>
                <a:gd name="T54" fmla="*/ 236 w 328"/>
                <a:gd name="T55" fmla="*/ 195 h 239"/>
                <a:gd name="T56" fmla="*/ 236 w 328"/>
                <a:gd name="T57" fmla="*/ 195 h 239"/>
                <a:gd name="T58" fmla="*/ 236 w 328"/>
                <a:gd name="T59" fmla="*/ 195 h 239"/>
                <a:gd name="T60" fmla="*/ 235 w 328"/>
                <a:gd name="T61" fmla="*/ 195 h 239"/>
                <a:gd name="T62" fmla="*/ 235 w 328"/>
                <a:gd name="T63" fmla="*/ 195 h 239"/>
                <a:gd name="T64" fmla="*/ 234 w 328"/>
                <a:gd name="T65" fmla="*/ 195 h 239"/>
                <a:gd name="T66" fmla="*/ 234 w 328"/>
                <a:gd name="T67" fmla="*/ 195 h 239"/>
                <a:gd name="T68" fmla="*/ 27 w 328"/>
                <a:gd name="T6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8" h="239">
                  <a:moveTo>
                    <a:pt x="27" y="0"/>
                  </a:moveTo>
                  <a:cubicBezTo>
                    <a:pt x="15" y="25"/>
                    <a:pt x="6" y="50"/>
                    <a:pt x="0" y="75"/>
                  </a:cubicBezTo>
                  <a:cubicBezTo>
                    <a:pt x="38" y="168"/>
                    <a:pt x="127" y="235"/>
                    <a:pt x="233" y="239"/>
                  </a:cubicBezTo>
                  <a:cubicBezTo>
                    <a:pt x="233" y="239"/>
                    <a:pt x="233" y="239"/>
                    <a:pt x="233" y="239"/>
                  </a:cubicBezTo>
                  <a:cubicBezTo>
                    <a:pt x="233" y="239"/>
                    <a:pt x="234" y="239"/>
                    <a:pt x="234" y="239"/>
                  </a:cubicBezTo>
                  <a:cubicBezTo>
                    <a:pt x="234" y="239"/>
                    <a:pt x="234" y="239"/>
                    <a:pt x="234" y="239"/>
                  </a:cubicBezTo>
                  <a:cubicBezTo>
                    <a:pt x="234" y="239"/>
                    <a:pt x="234" y="239"/>
                    <a:pt x="234" y="239"/>
                  </a:cubicBezTo>
                  <a:cubicBezTo>
                    <a:pt x="234" y="239"/>
                    <a:pt x="235" y="239"/>
                    <a:pt x="235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36" y="239"/>
                    <a:pt x="236" y="239"/>
                    <a:pt x="236" y="239"/>
                  </a:cubicBezTo>
                  <a:cubicBezTo>
                    <a:pt x="236" y="239"/>
                    <a:pt x="236" y="239"/>
                    <a:pt x="236" y="239"/>
                  </a:cubicBezTo>
                  <a:cubicBezTo>
                    <a:pt x="236" y="239"/>
                    <a:pt x="236" y="239"/>
                    <a:pt x="236" y="239"/>
                  </a:cubicBezTo>
                  <a:cubicBezTo>
                    <a:pt x="238" y="239"/>
                    <a:pt x="241" y="239"/>
                    <a:pt x="243" y="239"/>
                  </a:cubicBezTo>
                  <a:cubicBezTo>
                    <a:pt x="254" y="239"/>
                    <a:pt x="265" y="239"/>
                    <a:pt x="275" y="237"/>
                  </a:cubicBezTo>
                  <a:cubicBezTo>
                    <a:pt x="294" y="221"/>
                    <a:pt x="312" y="201"/>
                    <a:pt x="328" y="178"/>
                  </a:cubicBezTo>
                  <a:cubicBezTo>
                    <a:pt x="302" y="189"/>
                    <a:pt x="273" y="195"/>
                    <a:pt x="243" y="195"/>
                  </a:cubicBezTo>
                  <a:cubicBezTo>
                    <a:pt x="241" y="195"/>
                    <a:pt x="239" y="195"/>
                    <a:pt x="237" y="195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7" y="195"/>
                    <a:pt x="236" y="195"/>
                    <a:pt x="236" y="195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5" y="195"/>
                    <a:pt x="235" y="195"/>
                    <a:pt x="235" y="195"/>
                  </a:cubicBezTo>
                  <a:cubicBezTo>
                    <a:pt x="235" y="195"/>
                    <a:pt x="235" y="195"/>
                    <a:pt x="235" y="195"/>
                  </a:cubicBezTo>
                  <a:cubicBezTo>
                    <a:pt x="235" y="195"/>
                    <a:pt x="234" y="195"/>
                    <a:pt x="234" y="195"/>
                  </a:cubicBezTo>
                  <a:cubicBezTo>
                    <a:pt x="234" y="195"/>
                    <a:pt x="234" y="195"/>
                    <a:pt x="234" y="195"/>
                  </a:cubicBezTo>
                  <a:cubicBezTo>
                    <a:pt x="125" y="190"/>
                    <a:pt x="38" y="106"/>
                    <a:pt x="27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0" name="Freeform 155"/>
            <p:cNvSpPr>
              <a:spLocks noEditPoints="1"/>
            </p:cNvSpPr>
            <p:nvPr/>
          </p:nvSpPr>
          <p:spPr bwMode="auto">
            <a:xfrm>
              <a:off x="-2911475" y="1227138"/>
              <a:ext cx="1341438" cy="806450"/>
            </a:xfrm>
            <a:custGeom>
              <a:avLst/>
              <a:gdLst>
                <a:gd name="T0" fmla="*/ 210 w 358"/>
                <a:gd name="T1" fmla="*/ 215 h 215"/>
                <a:gd name="T2" fmla="*/ 210 w 358"/>
                <a:gd name="T3" fmla="*/ 215 h 215"/>
                <a:gd name="T4" fmla="*/ 210 w 358"/>
                <a:gd name="T5" fmla="*/ 215 h 215"/>
                <a:gd name="T6" fmla="*/ 209 w 358"/>
                <a:gd name="T7" fmla="*/ 215 h 215"/>
                <a:gd name="T8" fmla="*/ 210 w 358"/>
                <a:gd name="T9" fmla="*/ 215 h 215"/>
                <a:gd name="T10" fmla="*/ 209 w 358"/>
                <a:gd name="T11" fmla="*/ 215 h 215"/>
                <a:gd name="T12" fmla="*/ 209 w 358"/>
                <a:gd name="T13" fmla="*/ 215 h 215"/>
                <a:gd name="T14" fmla="*/ 209 w 358"/>
                <a:gd name="T15" fmla="*/ 215 h 215"/>
                <a:gd name="T16" fmla="*/ 209 w 358"/>
                <a:gd name="T17" fmla="*/ 215 h 215"/>
                <a:gd name="T18" fmla="*/ 209 w 358"/>
                <a:gd name="T19" fmla="*/ 215 h 215"/>
                <a:gd name="T20" fmla="*/ 209 w 358"/>
                <a:gd name="T21" fmla="*/ 215 h 215"/>
                <a:gd name="T22" fmla="*/ 209 w 358"/>
                <a:gd name="T23" fmla="*/ 215 h 215"/>
                <a:gd name="T24" fmla="*/ 208 w 358"/>
                <a:gd name="T25" fmla="*/ 215 h 215"/>
                <a:gd name="T26" fmla="*/ 209 w 358"/>
                <a:gd name="T27" fmla="*/ 215 h 215"/>
                <a:gd name="T28" fmla="*/ 208 w 358"/>
                <a:gd name="T29" fmla="*/ 215 h 215"/>
                <a:gd name="T30" fmla="*/ 207 w 358"/>
                <a:gd name="T31" fmla="*/ 215 h 215"/>
                <a:gd name="T32" fmla="*/ 208 w 358"/>
                <a:gd name="T33" fmla="*/ 215 h 215"/>
                <a:gd name="T34" fmla="*/ 207 w 358"/>
                <a:gd name="T35" fmla="*/ 215 h 215"/>
                <a:gd name="T36" fmla="*/ 358 w 358"/>
                <a:gd name="T37" fmla="*/ 24 h 215"/>
                <a:gd name="T38" fmla="*/ 313 w 358"/>
                <a:gd name="T39" fmla="*/ 178 h 215"/>
                <a:gd name="T40" fmla="*/ 301 w 358"/>
                <a:gd name="T41" fmla="*/ 198 h 215"/>
                <a:gd name="T42" fmla="*/ 216 w 358"/>
                <a:gd name="T43" fmla="*/ 215 h 215"/>
                <a:gd name="T44" fmla="*/ 210 w 358"/>
                <a:gd name="T45" fmla="*/ 215 h 215"/>
                <a:gd name="T46" fmla="*/ 210 w 358"/>
                <a:gd name="T47" fmla="*/ 215 h 215"/>
                <a:gd name="T48" fmla="*/ 210 w 358"/>
                <a:gd name="T49" fmla="*/ 215 h 215"/>
                <a:gd name="T50" fmla="*/ 216 w 358"/>
                <a:gd name="T51" fmla="*/ 215 h 215"/>
                <a:gd name="T52" fmla="*/ 301 w 358"/>
                <a:gd name="T53" fmla="*/ 198 h 215"/>
                <a:gd name="T54" fmla="*/ 313 w 358"/>
                <a:gd name="T55" fmla="*/ 178 h 215"/>
                <a:gd name="T56" fmla="*/ 358 w 358"/>
                <a:gd name="T57" fmla="*/ 24 h 215"/>
                <a:gd name="T58" fmla="*/ 11 w 358"/>
                <a:gd name="T59" fmla="*/ 0 h 215"/>
                <a:gd name="T60" fmla="*/ 0 w 358"/>
                <a:gd name="T61" fmla="*/ 20 h 215"/>
                <a:gd name="T62" fmla="*/ 207 w 358"/>
                <a:gd name="T63" fmla="*/ 215 h 215"/>
                <a:gd name="T64" fmla="*/ 0 w 358"/>
                <a:gd name="T65" fmla="*/ 20 h 215"/>
                <a:gd name="T66" fmla="*/ 11 w 358"/>
                <a:gd name="T6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215">
                  <a:moveTo>
                    <a:pt x="210" y="215"/>
                  </a:moveTo>
                  <a:cubicBezTo>
                    <a:pt x="210" y="215"/>
                    <a:pt x="210" y="215"/>
                    <a:pt x="210" y="215"/>
                  </a:cubicBezTo>
                  <a:cubicBezTo>
                    <a:pt x="210" y="215"/>
                    <a:pt x="210" y="215"/>
                    <a:pt x="210" y="215"/>
                  </a:cubicBezTo>
                  <a:moveTo>
                    <a:pt x="209" y="215"/>
                  </a:moveTo>
                  <a:cubicBezTo>
                    <a:pt x="209" y="215"/>
                    <a:pt x="210" y="215"/>
                    <a:pt x="210" y="215"/>
                  </a:cubicBezTo>
                  <a:cubicBezTo>
                    <a:pt x="210" y="215"/>
                    <a:pt x="209" y="215"/>
                    <a:pt x="209" y="215"/>
                  </a:cubicBezTo>
                  <a:moveTo>
                    <a:pt x="209" y="215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9" y="215"/>
                  </a:moveTo>
                  <a:cubicBezTo>
                    <a:pt x="209" y="215"/>
                    <a:pt x="209" y="215"/>
                    <a:pt x="209" y="215"/>
                  </a:cubicBezTo>
                  <a:cubicBezTo>
                    <a:pt x="209" y="215"/>
                    <a:pt x="209" y="215"/>
                    <a:pt x="209" y="215"/>
                  </a:cubicBezTo>
                  <a:moveTo>
                    <a:pt x="208" y="215"/>
                  </a:moveTo>
                  <a:cubicBezTo>
                    <a:pt x="208" y="215"/>
                    <a:pt x="208" y="215"/>
                    <a:pt x="209" y="215"/>
                  </a:cubicBezTo>
                  <a:cubicBezTo>
                    <a:pt x="208" y="215"/>
                    <a:pt x="208" y="215"/>
                    <a:pt x="208" y="215"/>
                  </a:cubicBezTo>
                  <a:moveTo>
                    <a:pt x="207" y="215"/>
                  </a:moveTo>
                  <a:cubicBezTo>
                    <a:pt x="207" y="215"/>
                    <a:pt x="208" y="215"/>
                    <a:pt x="208" y="215"/>
                  </a:cubicBezTo>
                  <a:cubicBezTo>
                    <a:pt x="208" y="215"/>
                    <a:pt x="207" y="215"/>
                    <a:pt x="207" y="215"/>
                  </a:cubicBezTo>
                  <a:moveTo>
                    <a:pt x="358" y="24"/>
                  </a:moveTo>
                  <a:cubicBezTo>
                    <a:pt x="358" y="73"/>
                    <a:pt x="343" y="127"/>
                    <a:pt x="313" y="178"/>
                  </a:cubicBezTo>
                  <a:cubicBezTo>
                    <a:pt x="309" y="185"/>
                    <a:pt x="305" y="191"/>
                    <a:pt x="301" y="198"/>
                  </a:cubicBezTo>
                  <a:cubicBezTo>
                    <a:pt x="275" y="209"/>
                    <a:pt x="246" y="215"/>
                    <a:pt x="216" y="215"/>
                  </a:cubicBezTo>
                  <a:cubicBezTo>
                    <a:pt x="214" y="215"/>
                    <a:pt x="212" y="215"/>
                    <a:pt x="210" y="215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2" y="215"/>
                    <a:pt x="214" y="215"/>
                    <a:pt x="216" y="215"/>
                  </a:cubicBezTo>
                  <a:cubicBezTo>
                    <a:pt x="246" y="215"/>
                    <a:pt x="275" y="209"/>
                    <a:pt x="301" y="198"/>
                  </a:cubicBezTo>
                  <a:cubicBezTo>
                    <a:pt x="305" y="191"/>
                    <a:pt x="309" y="185"/>
                    <a:pt x="313" y="178"/>
                  </a:cubicBezTo>
                  <a:cubicBezTo>
                    <a:pt x="343" y="127"/>
                    <a:pt x="358" y="73"/>
                    <a:pt x="358" y="24"/>
                  </a:cubicBezTo>
                  <a:moveTo>
                    <a:pt x="11" y="0"/>
                  </a:moveTo>
                  <a:cubicBezTo>
                    <a:pt x="7" y="6"/>
                    <a:pt x="4" y="13"/>
                    <a:pt x="0" y="20"/>
                  </a:cubicBezTo>
                  <a:cubicBezTo>
                    <a:pt x="11" y="126"/>
                    <a:pt x="98" y="210"/>
                    <a:pt x="207" y="215"/>
                  </a:cubicBezTo>
                  <a:cubicBezTo>
                    <a:pt x="98" y="210"/>
                    <a:pt x="11" y="126"/>
                    <a:pt x="0" y="20"/>
                  </a:cubicBezTo>
                  <a:cubicBezTo>
                    <a:pt x="4" y="13"/>
                    <a:pt x="7" y="6"/>
                    <a:pt x="11" y="0"/>
                  </a:cubicBezTo>
                </a:path>
              </a:pathLst>
            </a:custGeom>
            <a:solidFill>
              <a:srgbClr val="E3E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1" name="Freeform 156"/>
            <p:cNvSpPr>
              <a:spLocks noEditPoints="1"/>
            </p:cNvSpPr>
            <p:nvPr/>
          </p:nvSpPr>
          <p:spPr bwMode="auto">
            <a:xfrm>
              <a:off x="-2135188" y="2033588"/>
              <a:ext cx="11113" cy="0"/>
            </a:xfrm>
            <a:custGeom>
              <a:avLst/>
              <a:gdLst>
                <a:gd name="T0" fmla="*/ 3 w 3"/>
                <a:gd name="T1" fmla="*/ 3 w 3"/>
                <a:gd name="T2" fmla="*/ 3 w 3"/>
                <a:gd name="T3" fmla="*/ 3 w 3"/>
                <a:gd name="T4" fmla="*/ 3 w 3"/>
                <a:gd name="T5" fmla="*/ 3 w 3"/>
                <a:gd name="T6" fmla="*/ 2 w 3"/>
                <a:gd name="T7" fmla="*/ 2 w 3"/>
                <a:gd name="T8" fmla="*/ 2 w 3"/>
                <a:gd name="T9" fmla="*/ 2 w 3"/>
                <a:gd name="T10" fmla="*/ 2 w 3"/>
                <a:gd name="T11" fmla="*/ 2 w 3"/>
                <a:gd name="T12" fmla="*/ 2 w 3"/>
                <a:gd name="T13" fmla="*/ 2 w 3"/>
                <a:gd name="T14" fmla="*/ 2 w 3"/>
                <a:gd name="T15" fmla="*/ 1 w 3"/>
                <a:gd name="T16" fmla="*/ 1 w 3"/>
                <a:gd name="T17" fmla="*/ 1 w 3"/>
                <a:gd name="T18" fmla="*/ 0 w 3"/>
                <a:gd name="T19" fmla="*/ 0 w 3"/>
                <a:gd name="T20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2" name="Freeform 157"/>
            <p:cNvSpPr>
              <a:spLocks/>
            </p:cNvSpPr>
            <p:nvPr/>
          </p:nvSpPr>
          <p:spPr bwMode="auto">
            <a:xfrm>
              <a:off x="-2911475" y="701675"/>
              <a:ext cx="1341438" cy="1331912"/>
            </a:xfrm>
            <a:custGeom>
              <a:avLst/>
              <a:gdLst>
                <a:gd name="T0" fmla="*/ 218 w 358"/>
                <a:gd name="T1" fmla="*/ 0 h 355"/>
                <a:gd name="T2" fmla="*/ 11 w 358"/>
                <a:gd name="T3" fmla="*/ 140 h 355"/>
                <a:gd name="T4" fmla="*/ 11 w 358"/>
                <a:gd name="T5" fmla="*/ 140 h 355"/>
                <a:gd name="T6" fmla="*/ 0 w 358"/>
                <a:gd name="T7" fmla="*/ 160 h 355"/>
                <a:gd name="T8" fmla="*/ 207 w 358"/>
                <a:gd name="T9" fmla="*/ 355 h 355"/>
                <a:gd name="T10" fmla="*/ 207 w 358"/>
                <a:gd name="T11" fmla="*/ 355 h 355"/>
                <a:gd name="T12" fmla="*/ 208 w 358"/>
                <a:gd name="T13" fmla="*/ 355 h 355"/>
                <a:gd name="T14" fmla="*/ 208 w 358"/>
                <a:gd name="T15" fmla="*/ 355 h 355"/>
                <a:gd name="T16" fmla="*/ 209 w 358"/>
                <a:gd name="T17" fmla="*/ 355 h 355"/>
                <a:gd name="T18" fmla="*/ 209 w 358"/>
                <a:gd name="T19" fmla="*/ 355 h 355"/>
                <a:gd name="T20" fmla="*/ 209 w 358"/>
                <a:gd name="T21" fmla="*/ 355 h 355"/>
                <a:gd name="T22" fmla="*/ 209 w 358"/>
                <a:gd name="T23" fmla="*/ 355 h 355"/>
                <a:gd name="T24" fmla="*/ 209 w 358"/>
                <a:gd name="T25" fmla="*/ 355 h 355"/>
                <a:gd name="T26" fmla="*/ 209 w 358"/>
                <a:gd name="T27" fmla="*/ 355 h 355"/>
                <a:gd name="T28" fmla="*/ 210 w 358"/>
                <a:gd name="T29" fmla="*/ 355 h 355"/>
                <a:gd name="T30" fmla="*/ 210 w 358"/>
                <a:gd name="T31" fmla="*/ 355 h 355"/>
                <a:gd name="T32" fmla="*/ 210 w 358"/>
                <a:gd name="T33" fmla="*/ 355 h 355"/>
                <a:gd name="T34" fmla="*/ 210 w 358"/>
                <a:gd name="T35" fmla="*/ 355 h 355"/>
                <a:gd name="T36" fmla="*/ 210 w 358"/>
                <a:gd name="T37" fmla="*/ 355 h 355"/>
                <a:gd name="T38" fmla="*/ 216 w 358"/>
                <a:gd name="T39" fmla="*/ 355 h 355"/>
                <a:gd name="T40" fmla="*/ 301 w 358"/>
                <a:gd name="T41" fmla="*/ 338 h 355"/>
                <a:gd name="T42" fmla="*/ 313 w 358"/>
                <a:gd name="T43" fmla="*/ 318 h 355"/>
                <a:gd name="T44" fmla="*/ 358 w 358"/>
                <a:gd name="T45" fmla="*/ 164 h 355"/>
                <a:gd name="T46" fmla="*/ 287 w 358"/>
                <a:gd name="T47" fmla="*/ 18 h 355"/>
                <a:gd name="T48" fmla="*/ 218 w 358"/>
                <a:gd name="T4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8" h="355">
                  <a:moveTo>
                    <a:pt x="218" y="0"/>
                  </a:moveTo>
                  <a:cubicBezTo>
                    <a:pt x="145" y="0"/>
                    <a:pt x="63" y="53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7" y="146"/>
                    <a:pt x="4" y="153"/>
                    <a:pt x="0" y="160"/>
                  </a:cubicBezTo>
                  <a:cubicBezTo>
                    <a:pt x="11" y="266"/>
                    <a:pt x="98" y="350"/>
                    <a:pt x="207" y="355"/>
                  </a:cubicBezTo>
                  <a:cubicBezTo>
                    <a:pt x="207" y="355"/>
                    <a:pt x="207" y="355"/>
                    <a:pt x="207" y="355"/>
                  </a:cubicBezTo>
                  <a:cubicBezTo>
                    <a:pt x="207" y="355"/>
                    <a:pt x="208" y="355"/>
                    <a:pt x="208" y="355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5"/>
                    <a:pt x="208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2" y="355"/>
                    <a:pt x="214" y="355"/>
                    <a:pt x="216" y="355"/>
                  </a:cubicBezTo>
                  <a:cubicBezTo>
                    <a:pt x="246" y="355"/>
                    <a:pt x="275" y="349"/>
                    <a:pt x="301" y="338"/>
                  </a:cubicBezTo>
                  <a:cubicBezTo>
                    <a:pt x="305" y="331"/>
                    <a:pt x="309" y="325"/>
                    <a:pt x="313" y="318"/>
                  </a:cubicBezTo>
                  <a:cubicBezTo>
                    <a:pt x="343" y="267"/>
                    <a:pt x="358" y="213"/>
                    <a:pt x="358" y="164"/>
                  </a:cubicBezTo>
                  <a:cubicBezTo>
                    <a:pt x="358" y="101"/>
                    <a:pt x="334" y="46"/>
                    <a:pt x="287" y="18"/>
                  </a:cubicBezTo>
                  <a:cubicBezTo>
                    <a:pt x="266" y="6"/>
                    <a:pt x="242" y="0"/>
                    <a:pt x="218" y="0"/>
                  </a:cubicBezTo>
                </a:path>
              </a:pathLst>
            </a:custGeom>
            <a:solidFill>
              <a:srgbClr val="D5D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3" name="Freeform 158"/>
            <p:cNvSpPr>
              <a:spLocks/>
            </p:cNvSpPr>
            <p:nvPr/>
          </p:nvSpPr>
          <p:spPr bwMode="auto">
            <a:xfrm>
              <a:off x="-2506663" y="60326"/>
              <a:ext cx="881063" cy="671512"/>
            </a:xfrm>
            <a:custGeom>
              <a:avLst/>
              <a:gdLst>
                <a:gd name="T0" fmla="*/ 226 w 235"/>
                <a:gd name="T1" fmla="*/ 179 h 179"/>
                <a:gd name="T2" fmla="*/ 235 w 235"/>
                <a:gd name="T3" fmla="*/ 167 h 179"/>
                <a:gd name="T4" fmla="*/ 232 w 235"/>
                <a:gd name="T5" fmla="*/ 168 h 179"/>
                <a:gd name="T6" fmla="*/ 26 w 235"/>
                <a:gd name="T7" fmla="*/ 8 h 179"/>
                <a:gd name="T8" fmla="*/ 4 w 235"/>
                <a:gd name="T9" fmla="*/ 6 h 179"/>
                <a:gd name="T10" fmla="*/ 12 w 235"/>
                <a:gd name="T11" fmla="*/ 26 h 179"/>
                <a:gd name="T12" fmla="*/ 226 w 235"/>
                <a:gd name="T13" fmla="*/ 176 h 179"/>
                <a:gd name="T14" fmla="*/ 226 w 23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" h="179">
                  <a:moveTo>
                    <a:pt x="226" y="179"/>
                  </a:moveTo>
                  <a:cubicBezTo>
                    <a:pt x="235" y="167"/>
                    <a:pt x="235" y="167"/>
                    <a:pt x="235" y="167"/>
                  </a:cubicBezTo>
                  <a:cubicBezTo>
                    <a:pt x="234" y="167"/>
                    <a:pt x="233" y="168"/>
                    <a:pt x="232" y="168"/>
                  </a:cubicBezTo>
                  <a:cubicBezTo>
                    <a:pt x="154" y="108"/>
                    <a:pt x="104" y="68"/>
                    <a:pt x="26" y="8"/>
                  </a:cubicBezTo>
                  <a:cubicBezTo>
                    <a:pt x="20" y="3"/>
                    <a:pt x="8" y="0"/>
                    <a:pt x="4" y="6"/>
                  </a:cubicBezTo>
                  <a:cubicBezTo>
                    <a:pt x="0" y="11"/>
                    <a:pt x="5" y="22"/>
                    <a:pt x="12" y="26"/>
                  </a:cubicBezTo>
                  <a:cubicBezTo>
                    <a:pt x="93" y="83"/>
                    <a:pt x="145" y="119"/>
                    <a:pt x="226" y="176"/>
                  </a:cubicBezTo>
                  <a:cubicBezTo>
                    <a:pt x="226" y="177"/>
                    <a:pt x="226" y="178"/>
                    <a:pt x="226" y="17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4" name="Freeform 159"/>
            <p:cNvSpPr>
              <a:spLocks/>
            </p:cNvSpPr>
            <p:nvPr/>
          </p:nvSpPr>
          <p:spPr bwMode="auto">
            <a:xfrm>
              <a:off x="-1704975" y="641350"/>
              <a:ext cx="442913" cy="393700"/>
            </a:xfrm>
            <a:custGeom>
              <a:avLst/>
              <a:gdLst>
                <a:gd name="T0" fmla="*/ 31 w 118"/>
                <a:gd name="T1" fmla="*/ 81 h 105"/>
                <a:gd name="T2" fmla="*/ 106 w 118"/>
                <a:gd name="T3" fmla="*/ 88 h 105"/>
                <a:gd name="T4" fmla="*/ 78 w 118"/>
                <a:gd name="T5" fmla="*/ 18 h 105"/>
                <a:gd name="T6" fmla="*/ 16 w 118"/>
                <a:gd name="T7" fmla="*/ 15 h 105"/>
                <a:gd name="T8" fmla="*/ 14 w 118"/>
                <a:gd name="T9" fmla="*/ 14 h 105"/>
                <a:gd name="T10" fmla="*/ 11 w 118"/>
                <a:gd name="T11" fmla="*/ 18 h 105"/>
                <a:gd name="T12" fmla="*/ 8 w 118"/>
                <a:gd name="T13" fmla="*/ 22 h 105"/>
                <a:gd name="T14" fmla="*/ 10 w 118"/>
                <a:gd name="T15" fmla="*/ 23 h 105"/>
                <a:gd name="T16" fmla="*/ 31 w 118"/>
                <a:gd name="T17" fmla="*/ 8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05">
                  <a:moveTo>
                    <a:pt x="31" y="81"/>
                  </a:moveTo>
                  <a:cubicBezTo>
                    <a:pt x="54" y="95"/>
                    <a:pt x="93" y="105"/>
                    <a:pt x="106" y="88"/>
                  </a:cubicBezTo>
                  <a:cubicBezTo>
                    <a:pt x="118" y="71"/>
                    <a:pt x="98" y="36"/>
                    <a:pt x="78" y="18"/>
                  </a:cubicBezTo>
                  <a:cubicBezTo>
                    <a:pt x="59" y="1"/>
                    <a:pt x="32" y="0"/>
                    <a:pt x="16" y="15"/>
                  </a:cubicBezTo>
                  <a:cubicBezTo>
                    <a:pt x="15" y="15"/>
                    <a:pt x="15" y="14"/>
                    <a:pt x="14" y="14"/>
                  </a:cubicBezTo>
                  <a:cubicBezTo>
                    <a:pt x="13" y="15"/>
                    <a:pt x="12" y="16"/>
                    <a:pt x="11" y="18"/>
                  </a:cubicBezTo>
                  <a:cubicBezTo>
                    <a:pt x="10" y="19"/>
                    <a:pt x="9" y="20"/>
                    <a:pt x="8" y="22"/>
                  </a:cubicBezTo>
                  <a:cubicBezTo>
                    <a:pt x="9" y="22"/>
                    <a:pt x="10" y="23"/>
                    <a:pt x="10" y="23"/>
                  </a:cubicBezTo>
                  <a:cubicBezTo>
                    <a:pt x="0" y="43"/>
                    <a:pt x="9" y="69"/>
                    <a:pt x="31" y="8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5" name="Freeform 160"/>
            <p:cNvSpPr>
              <a:spLocks/>
            </p:cNvSpPr>
            <p:nvPr/>
          </p:nvSpPr>
          <p:spPr bwMode="auto">
            <a:xfrm>
              <a:off x="-2514600" y="71438"/>
              <a:ext cx="877888" cy="663575"/>
            </a:xfrm>
            <a:custGeom>
              <a:avLst/>
              <a:gdLst>
                <a:gd name="T0" fmla="*/ 225 w 234"/>
                <a:gd name="T1" fmla="*/ 177 h 177"/>
                <a:gd name="T2" fmla="*/ 234 w 234"/>
                <a:gd name="T3" fmla="*/ 165 h 177"/>
                <a:gd name="T4" fmla="*/ 231 w 234"/>
                <a:gd name="T5" fmla="*/ 166 h 177"/>
                <a:gd name="T6" fmla="*/ 26 w 234"/>
                <a:gd name="T7" fmla="*/ 7 h 177"/>
                <a:gd name="T8" fmla="*/ 4 w 234"/>
                <a:gd name="T9" fmla="*/ 5 h 177"/>
                <a:gd name="T10" fmla="*/ 12 w 234"/>
                <a:gd name="T11" fmla="*/ 25 h 177"/>
                <a:gd name="T12" fmla="*/ 225 w 234"/>
                <a:gd name="T13" fmla="*/ 174 h 177"/>
                <a:gd name="T14" fmla="*/ 225 w 234"/>
                <a:gd name="T1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177">
                  <a:moveTo>
                    <a:pt x="225" y="177"/>
                  </a:moveTo>
                  <a:cubicBezTo>
                    <a:pt x="234" y="165"/>
                    <a:pt x="234" y="165"/>
                    <a:pt x="234" y="165"/>
                  </a:cubicBezTo>
                  <a:cubicBezTo>
                    <a:pt x="233" y="165"/>
                    <a:pt x="232" y="166"/>
                    <a:pt x="231" y="166"/>
                  </a:cubicBezTo>
                  <a:cubicBezTo>
                    <a:pt x="153" y="106"/>
                    <a:pt x="104" y="67"/>
                    <a:pt x="26" y="7"/>
                  </a:cubicBezTo>
                  <a:cubicBezTo>
                    <a:pt x="20" y="2"/>
                    <a:pt x="8" y="0"/>
                    <a:pt x="4" y="5"/>
                  </a:cubicBezTo>
                  <a:cubicBezTo>
                    <a:pt x="0" y="11"/>
                    <a:pt x="6" y="21"/>
                    <a:pt x="12" y="25"/>
                  </a:cubicBezTo>
                  <a:cubicBezTo>
                    <a:pt x="92" y="82"/>
                    <a:pt x="145" y="118"/>
                    <a:pt x="225" y="174"/>
                  </a:cubicBezTo>
                  <a:cubicBezTo>
                    <a:pt x="225" y="175"/>
                    <a:pt x="225" y="176"/>
                    <a:pt x="225" y="177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6" name="Freeform 161"/>
            <p:cNvSpPr>
              <a:spLocks/>
            </p:cNvSpPr>
            <p:nvPr/>
          </p:nvSpPr>
          <p:spPr bwMode="auto">
            <a:xfrm>
              <a:off x="-1546225" y="671513"/>
              <a:ext cx="261938" cy="327025"/>
            </a:xfrm>
            <a:custGeom>
              <a:avLst/>
              <a:gdLst>
                <a:gd name="T0" fmla="*/ 33 w 70"/>
                <a:gd name="T1" fmla="*/ 13 h 87"/>
                <a:gd name="T2" fmla="*/ 61 w 70"/>
                <a:gd name="T3" fmla="*/ 78 h 87"/>
                <a:gd name="T4" fmla="*/ 15 w 70"/>
                <a:gd name="T5" fmla="*/ 81 h 87"/>
                <a:gd name="T6" fmla="*/ 42 w 70"/>
                <a:gd name="T7" fmla="*/ 74 h 87"/>
                <a:gd name="T8" fmla="*/ 14 w 70"/>
                <a:gd name="T9" fmla="*/ 10 h 87"/>
                <a:gd name="T10" fmla="*/ 0 w 70"/>
                <a:gd name="T11" fmla="*/ 1 h 87"/>
                <a:gd name="T12" fmla="*/ 33 w 70"/>
                <a:gd name="T13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7">
                  <a:moveTo>
                    <a:pt x="33" y="13"/>
                  </a:moveTo>
                  <a:cubicBezTo>
                    <a:pt x="54" y="32"/>
                    <a:pt x="70" y="64"/>
                    <a:pt x="61" y="78"/>
                  </a:cubicBezTo>
                  <a:cubicBezTo>
                    <a:pt x="54" y="87"/>
                    <a:pt x="34" y="87"/>
                    <a:pt x="15" y="81"/>
                  </a:cubicBezTo>
                  <a:cubicBezTo>
                    <a:pt x="27" y="82"/>
                    <a:pt x="37" y="80"/>
                    <a:pt x="42" y="74"/>
                  </a:cubicBezTo>
                  <a:cubicBezTo>
                    <a:pt x="51" y="61"/>
                    <a:pt x="35" y="28"/>
                    <a:pt x="14" y="10"/>
                  </a:cubicBezTo>
                  <a:cubicBezTo>
                    <a:pt x="10" y="6"/>
                    <a:pt x="5" y="3"/>
                    <a:pt x="0" y="1"/>
                  </a:cubicBezTo>
                  <a:cubicBezTo>
                    <a:pt x="12" y="0"/>
                    <a:pt x="24" y="5"/>
                    <a:pt x="33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7" name="Freeform 162"/>
            <p:cNvSpPr>
              <a:spLocks/>
            </p:cNvSpPr>
            <p:nvPr/>
          </p:nvSpPr>
          <p:spPr bwMode="auto">
            <a:xfrm>
              <a:off x="-1670050" y="701675"/>
              <a:ext cx="115888" cy="247650"/>
            </a:xfrm>
            <a:custGeom>
              <a:avLst/>
              <a:gdLst>
                <a:gd name="T0" fmla="*/ 7 w 31"/>
                <a:gd name="T1" fmla="*/ 6 h 66"/>
                <a:gd name="T2" fmla="*/ 14 w 31"/>
                <a:gd name="T3" fmla="*/ 0 h 66"/>
                <a:gd name="T4" fmla="*/ 9 w 31"/>
                <a:gd name="T5" fmla="*/ 4 h 66"/>
                <a:gd name="T6" fmla="*/ 4 w 31"/>
                <a:gd name="T7" fmla="*/ 33 h 66"/>
                <a:gd name="T8" fmla="*/ 27 w 31"/>
                <a:gd name="T9" fmla="*/ 64 h 66"/>
                <a:gd name="T10" fmla="*/ 31 w 31"/>
                <a:gd name="T11" fmla="*/ 66 h 66"/>
                <a:gd name="T12" fmla="*/ 24 w 31"/>
                <a:gd name="T13" fmla="*/ 63 h 66"/>
                <a:gd name="T14" fmla="*/ 2 w 31"/>
                <a:gd name="T15" fmla="*/ 34 h 66"/>
                <a:gd name="T16" fmla="*/ 7 w 31"/>
                <a:gd name="T17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6">
                  <a:moveTo>
                    <a:pt x="7" y="6"/>
                  </a:moveTo>
                  <a:cubicBezTo>
                    <a:pt x="9" y="4"/>
                    <a:pt x="11" y="2"/>
                    <a:pt x="14" y="0"/>
                  </a:cubicBezTo>
                  <a:cubicBezTo>
                    <a:pt x="12" y="1"/>
                    <a:pt x="11" y="3"/>
                    <a:pt x="9" y="4"/>
                  </a:cubicBezTo>
                  <a:cubicBezTo>
                    <a:pt x="4" y="13"/>
                    <a:pt x="2" y="23"/>
                    <a:pt x="4" y="33"/>
                  </a:cubicBezTo>
                  <a:cubicBezTo>
                    <a:pt x="7" y="46"/>
                    <a:pt x="15" y="57"/>
                    <a:pt x="27" y="64"/>
                  </a:cubicBezTo>
                  <a:cubicBezTo>
                    <a:pt x="28" y="65"/>
                    <a:pt x="30" y="66"/>
                    <a:pt x="31" y="66"/>
                  </a:cubicBezTo>
                  <a:cubicBezTo>
                    <a:pt x="28" y="65"/>
                    <a:pt x="26" y="64"/>
                    <a:pt x="24" y="63"/>
                  </a:cubicBezTo>
                  <a:cubicBezTo>
                    <a:pt x="13" y="56"/>
                    <a:pt x="5" y="45"/>
                    <a:pt x="2" y="34"/>
                  </a:cubicBezTo>
                  <a:cubicBezTo>
                    <a:pt x="0" y="24"/>
                    <a:pt x="2" y="14"/>
                    <a:pt x="7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8" name="Freeform 163"/>
            <p:cNvSpPr>
              <a:spLocks/>
            </p:cNvSpPr>
            <p:nvPr/>
          </p:nvSpPr>
          <p:spPr bwMode="auto">
            <a:xfrm>
              <a:off x="-2698750" y="1425575"/>
              <a:ext cx="398463" cy="404812"/>
            </a:xfrm>
            <a:custGeom>
              <a:avLst/>
              <a:gdLst>
                <a:gd name="T0" fmla="*/ 3 w 106"/>
                <a:gd name="T1" fmla="*/ 73 h 108"/>
                <a:gd name="T2" fmla="*/ 2 w 106"/>
                <a:gd name="T3" fmla="*/ 63 h 108"/>
                <a:gd name="T4" fmla="*/ 59 w 106"/>
                <a:gd name="T5" fmla="*/ 3 h 108"/>
                <a:gd name="T6" fmla="*/ 68 w 106"/>
                <a:gd name="T7" fmla="*/ 3 h 108"/>
                <a:gd name="T8" fmla="*/ 103 w 106"/>
                <a:gd name="T9" fmla="*/ 36 h 108"/>
                <a:gd name="T10" fmla="*/ 103 w 106"/>
                <a:gd name="T11" fmla="*/ 46 h 108"/>
                <a:gd name="T12" fmla="*/ 47 w 106"/>
                <a:gd name="T13" fmla="*/ 105 h 108"/>
                <a:gd name="T14" fmla="*/ 37 w 106"/>
                <a:gd name="T15" fmla="*/ 105 h 108"/>
                <a:gd name="T16" fmla="*/ 3 w 106"/>
                <a:gd name="T17" fmla="*/ 7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08">
                  <a:moveTo>
                    <a:pt x="3" y="73"/>
                  </a:moveTo>
                  <a:cubicBezTo>
                    <a:pt x="0" y="70"/>
                    <a:pt x="0" y="66"/>
                    <a:pt x="2" y="6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1" y="1"/>
                    <a:pt x="66" y="0"/>
                    <a:pt x="68" y="3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6" y="38"/>
                    <a:pt x="106" y="43"/>
                    <a:pt x="103" y="4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5" y="108"/>
                    <a:pt x="40" y="108"/>
                    <a:pt x="37" y="105"/>
                  </a:cubicBezTo>
                  <a:lnTo>
                    <a:pt x="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9" name="Freeform 164"/>
            <p:cNvSpPr>
              <a:spLocks/>
            </p:cNvSpPr>
            <p:nvPr/>
          </p:nvSpPr>
          <p:spPr bwMode="auto">
            <a:xfrm>
              <a:off x="-2619375" y="1343025"/>
              <a:ext cx="396875" cy="404812"/>
            </a:xfrm>
            <a:custGeom>
              <a:avLst/>
              <a:gdLst>
                <a:gd name="T0" fmla="*/ 3 w 106"/>
                <a:gd name="T1" fmla="*/ 72 h 108"/>
                <a:gd name="T2" fmla="*/ 3 w 106"/>
                <a:gd name="T3" fmla="*/ 63 h 108"/>
                <a:gd name="T4" fmla="*/ 59 w 106"/>
                <a:gd name="T5" fmla="*/ 3 h 108"/>
                <a:gd name="T6" fmla="*/ 69 w 106"/>
                <a:gd name="T7" fmla="*/ 3 h 108"/>
                <a:gd name="T8" fmla="*/ 103 w 106"/>
                <a:gd name="T9" fmla="*/ 35 h 108"/>
                <a:gd name="T10" fmla="*/ 104 w 106"/>
                <a:gd name="T11" fmla="*/ 45 h 108"/>
                <a:gd name="T12" fmla="*/ 47 w 106"/>
                <a:gd name="T13" fmla="*/ 105 h 108"/>
                <a:gd name="T14" fmla="*/ 38 w 106"/>
                <a:gd name="T15" fmla="*/ 105 h 108"/>
                <a:gd name="T16" fmla="*/ 3 w 106"/>
                <a:gd name="T17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08">
                  <a:moveTo>
                    <a:pt x="3" y="72"/>
                  </a:moveTo>
                  <a:cubicBezTo>
                    <a:pt x="0" y="70"/>
                    <a:pt x="0" y="65"/>
                    <a:pt x="3" y="6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1" y="0"/>
                    <a:pt x="66" y="0"/>
                    <a:pt x="69" y="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6" y="38"/>
                    <a:pt x="106" y="42"/>
                    <a:pt x="104" y="4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5" y="108"/>
                    <a:pt x="40" y="108"/>
                    <a:pt x="38" y="105"/>
                  </a:cubicBezTo>
                  <a:lnTo>
                    <a:pt x="3" y="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0" name="Freeform 165"/>
            <p:cNvSpPr>
              <a:spLocks/>
            </p:cNvSpPr>
            <p:nvPr/>
          </p:nvSpPr>
          <p:spPr bwMode="auto">
            <a:xfrm>
              <a:off x="-2738438" y="577850"/>
              <a:ext cx="1274763" cy="1279525"/>
            </a:xfrm>
            <a:custGeom>
              <a:avLst/>
              <a:gdLst>
                <a:gd name="T0" fmla="*/ 65 w 340"/>
                <a:gd name="T1" fmla="*/ 282 h 341"/>
                <a:gd name="T2" fmla="*/ 58 w 340"/>
                <a:gd name="T3" fmla="*/ 65 h 341"/>
                <a:gd name="T4" fmla="*/ 276 w 340"/>
                <a:gd name="T5" fmla="*/ 59 h 341"/>
                <a:gd name="T6" fmla="*/ 282 w 340"/>
                <a:gd name="T7" fmla="*/ 276 h 341"/>
                <a:gd name="T8" fmla="*/ 65 w 340"/>
                <a:gd name="T9" fmla="*/ 2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341">
                  <a:moveTo>
                    <a:pt x="65" y="282"/>
                  </a:moveTo>
                  <a:cubicBezTo>
                    <a:pt x="3" y="224"/>
                    <a:pt x="0" y="127"/>
                    <a:pt x="58" y="65"/>
                  </a:cubicBezTo>
                  <a:cubicBezTo>
                    <a:pt x="117" y="3"/>
                    <a:pt x="214" y="0"/>
                    <a:pt x="276" y="59"/>
                  </a:cubicBezTo>
                  <a:cubicBezTo>
                    <a:pt x="338" y="117"/>
                    <a:pt x="340" y="215"/>
                    <a:pt x="282" y="276"/>
                  </a:cubicBezTo>
                  <a:cubicBezTo>
                    <a:pt x="224" y="338"/>
                    <a:pt x="126" y="341"/>
                    <a:pt x="65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1" name="Freeform 166"/>
            <p:cNvSpPr>
              <a:spLocks/>
            </p:cNvSpPr>
            <p:nvPr/>
          </p:nvSpPr>
          <p:spPr bwMode="auto">
            <a:xfrm>
              <a:off x="-2690813" y="630238"/>
              <a:ext cx="1166813" cy="1166812"/>
            </a:xfrm>
            <a:custGeom>
              <a:avLst/>
              <a:gdLst>
                <a:gd name="T0" fmla="*/ 59 w 311"/>
                <a:gd name="T1" fmla="*/ 258 h 311"/>
                <a:gd name="T2" fmla="*/ 53 w 311"/>
                <a:gd name="T3" fmla="*/ 59 h 311"/>
                <a:gd name="T4" fmla="*/ 252 w 311"/>
                <a:gd name="T5" fmla="*/ 53 h 311"/>
                <a:gd name="T6" fmla="*/ 258 w 311"/>
                <a:gd name="T7" fmla="*/ 252 h 311"/>
                <a:gd name="T8" fmla="*/ 59 w 311"/>
                <a:gd name="T9" fmla="*/ 25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311">
                  <a:moveTo>
                    <a:pt x="59" y="258"/>
                  </a:moveTo>
                  <a:cubicBezTo>
                    <a:pt x="3" y="204"/>
                    <a:pt x="0" y="115"/>
                    <a:pt x="53" y="59"/>
                  </a:cubicBezTo>
                  <a:cubicBezTo>
                    <a:pt x="107" y="3"/>
                    <a:pt x="196" y="0"/>
                    <a:pt x="252" y="53"/>
                  </a:cubicBezTo>
                  <a:cubicBezTo>
                    <a:pt x="308" y="107"/>
                    <a:pt x="311" y="196"/>
                    <a:pt x="258" y="252"/>
                  </a:cubicBezTo>
                  <a:cubicBezTo>
                    <a:pt x="204" y="309"/>
                    <a:pt x="115" y="311"/>
                    <a:pt x="59" y="25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2" name="Freeform 167"/>
            <p:cNvSpPr>
              <a:spLocks/>
            </p:cNvSpPr>
            <p:nvPr/>
          </p:nvSpPr>
          <p:spPr bwMode="auto">
            <a:xfrm>
              <a:off x="-2668588" y="652463"/>
              <a:ext cx="1122363" cy="1122362"/>
            </a:xfrm>
            <a:custGeom>
              <a:avLst/>
              <a:gdLst>
                <a:gd name="T0" fmla="*/ 57 w 299"/>
                <a:gd name="T1" fmla="*/ 248 h 299"/>
                <a:gd name="T2" fmla="*/ 51 w 299"/>
                <a:gd name="T3" fmla="*/ 57 h 299"/>
                <a:gd name="T4" fmla="*/ 242 w 299"/>
                <a:gd name="T5" fmla="*/ 51 h 299"/>
                <a:gd name="T6" fmla="*/ 248 w 299"/>
                <a:gd name="T7" fmla="*/ 242 h 299"/>
                <a:gd name="T8" fmla="*/ 57 w 299"/>
                <a:gd name="T9" fmla="*/ 2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9">
                  <a:moveTo>
                    <a:pt x="57" y="248"/>
                  </a:moveTo>
                  <a:cubicBezTo>
                    <a:pt x="2" y="197"/>
                    <a:pt x="0" y="111"/>
                    <a:pt x="51" y="57"/>
                  </a:cubicBezTo>
                  <a:cubicBezTo>
                    <a:pt x="103" y="3"/>
                    <a:pt x="188" y="0"/>
                    <a:pt x="242" y="51"/>
                  </a:cubicBezTo>
                  <a:cubicBezTo>
                    <a:pt x="296" y="103"/>
                    <a:pt x="299" y="188"/>
                    <a:pt x="248" y="242"/>
                  </a:cubicBezTo>
                  <a:cubicBezTo>
                    <a:pt x="196" y="297"/>
                    <a:pt x="111" y="299"/>
                    <a:pt x="57" y="248"/>
                  </a:cubicBezTo>
                  <a:close/>
                </a:path>
              </a:pathLst>
            </a:custGeom>
            <a:solidFill>
              <a:srgbClr val="CD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3" name="Freeform 168"/>
            <p:cNvSpPr>
              <a:spLocks/>
            </p:cNvSpPr>
            <p:nvPr/>
          </p:nvSpPr>
          <p:spPr bwMode="auto">
            <a:xfrm>
              <a:off x="-2649538" y="671513"/>
              <a:ext cx="1084263" cy="1084262"/>
            </a:xfrm>
            <a:custGeom>
              <a:avLst/>
              <a:gdLst>
                <a:gd name="T0" fmla="*/ 55 w 289"/>
                <a:gd name="T1" fmla="*/ 239 h 289"/>
                <a:gd name="T2" fmla="*/ 50 w 289"/>
                <a:gd name="T3" fmla="*/ 55 h 289"/>
                <a:gd name="T4" fmla="*/ 234 w 289"/>
                <a:gd name="T5" fmla="*/ 50 h 289"/>
                <a:gd name="T6" fmla="*/ 239 w 289"/>
                <a:gd name="T7" fmla="*/ 234 h 289"/>
                <a:gd name="T8" fmla="*/ 55 w 289"/>
                <a:gd name="T9" fmla="*/ 23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9">
                  <a:moveTo>
                    <a:pt x="55" y="239"/>
                  </a:moveTo>
                  <a:cubicBezTo>
                    <a:pt x="3" y="190"/>
                    <a:pt x="0" y="107"/>
                    <a:pt x="50" y="55"/>
                  </a:cubicBezTo>
                  <a:cubicBezTo>
                    <a:pt x="99" y="3"/>
                    <a:pt x="182" y="0"/>
                    <a:pt x="234" y="50"/>
                  </a:cubicBezTo>
                  <a:cubicBezTo>
                    <a:pt x="286" y="99"/>
                    <a:pt x="289" y="182"/>
                    <a:pt x="239" y="234"/>
                  </a:cubicBezTo>
                  <a:cubicBezTo>
                    <a:pt x="190" y="287"/>
                    <a:pt x="107" y="289"/>
                    <a:pt x="55" y="239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4" name="Freeform 169"/>
            <p:cNvSpPr>
              <a:spLocks/>
            </p:cNvSpPr>
            <p:nvPr/>
          </p:nvSpPr>
          <p:spPr bwMode="auto">
            <a:xfrm>
              <a:off x="-2005013" y="795338"/>
              <a:ext cx="371475" cy="768350"/>
            </a:xfrm>
            <a:custGeom>
              <a:avLst/>
              <a:gdLst>
                <a:gd name="T0" fmla="*/ 42 w 99"/>
                <a:gd name="T1" fmla="*/ 26 h 205"/>
                <a:gd name="T2" fmla="*/ 47 w 99"/>
                <a:gd name="T3" fmla="*/ 197 h 205"/>
                <a:gd name="T4" fmla="*/ 39 w 99"/>
                <a:gd name="T5" fmla="*/ 205 h 205"/>
                <a:gd name="T6" fmla="*/ 56 w 99"/>
                <a:gd name="T7" fmla="*/ 190 h 205"/>
                <a:gd name="T8" fmla="*/ 51 w 99"/>
                <a:gd name="T9" fmla="*/ 28 h 205"/>
                <a:gd name="T10" fmla="*/ 0 w 99"/>
                <a:gd name="T11" fmla="*/ 0 h 205"/>
                <a:gd name="T12" fmla="*/ 42 w 99"/>
                <a:gd name="T13" fmla="*/ 2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5">
                  <a:moveTo>
                    <a:pt x="42" y="26"/>
                  </a:moveTo>
                  <a:cubicBezTo>
                    <a:pt x="91" y="72"/>
                    <a:pt x="93" y="149"/>
                    <a:pt x="47" y="197"/>
                  </a:cubicBezTo>
                  <a:cubicBezTo>
                    <a:pt x="45" y="200"/>
                    <a:pt x="42" y="202"/>
                    <a:pt x="39" y="205"/>
                  </a:cubicBezTo>
                  <a:cubicBezTo>
                    <a:pt x="45" y="201"/>
                    <a:pt x="51" y="196"/>
                    <a:pt x="56" y="190"/>
                  </a:cubicBezTo>
                  <a:cubicBezTo>
                    <a:pt x="99" y="144"/>
                    <a:pt x="97" y="72"/>
                    <a:pt x="51" y="28"/>
                  </a:cubicBezTo>
                  <a:cubicBezTo>
                    <a:pt x="36" y="14"/>
                    <a:pt x="18" y="5"/>
                    <a:pt x="0" y="0"/>
                  </a:cubicBezTo>
                  <a:cubicBezTo>
                    <a:pt x="15" y="6"/>
                    <a:pt x="30" y="14"/>
                    <a:pt x="42" y="26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5" name="Freeform 170"/>
            <p:cNvSpPr>
              <a:spLocks/>
            </p:cNvSpPr>
            <p:nvPr/>
          </p:nvSpPr>
          <p:spPr bwMode="auto">
            <a:xfrm>
              <a:off x="-2581275" y="858838"/>
              <a:ext cx="693738" cy="784225"/>
            </a:xfrm>
            <a:custGeom>
              <a:avLst/>
              <a:gdLst>
                <a:gd name="T0" fmla="*/ 137 w 185"/>
                <a:gd name="T1" fmla="*/ 31 h 209"/>
                <a:gd name="T2" fmla="*/ 62 w 185"/>
                <a:gd name="T3" fmla="*/ 0 h 209"/>
                <a:gd name="T4" fmla="*/ 43 w 185"/>
                <a:gd name="T5" fmla="*/ 16 h 209"/>
                <a:gd name="T6" fmla="*/ 48 w 185"/>
                <a:gd name="T7" fmla="*/ 178 h 209"/>
                <a:gd name="T8" fmla="*/ 123 w 185"/>
                <a:gd name="T9" fmla="*/ 209 h 209"/>
                <a:gd name="T10" fmla="*/ 141 w 185"/>
                <a:gd name="T11" fmla="*/ 193 h 209"/>
                <a:gd name="T12" fmla="*/ 137 w 185"/>
                <a:gd name="T13" fmla="*/ 3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209">
                  <a:moveTo>
                    <a:pt x="137" y="31"/>
                  </a:moveTo>
                  <a:cubicBezTo>
                    <a:pt x="116" y="11"/>
                    <a:pt x="89" y="1"/>
                    <a:pt x="62" y="0"/>
                  </a:cubicBezTo>
                  <a:cubicBezTo>
                    <a:pt x="55" y="4"/>
                    <a:pt x="49" y="10"/>
                    <a:pt x="43" y="16"/>
                  </a:cubicBezTo>
                  <a:cubicBezTo>
                    <a:pt x="0" y="62"/>
                    <a:pt x="2" y="134"/>
                    <a:pt x="48" y="178"/>
                  </a:cubicBezTo>
                  <a:cubicBezTo>
                    <a:pt x="69" y="198"/>
                    <a:pt x="96" y="208"/>
                    <a:pt x="123" y="209"/>
                  </a:cubicBezTo>
                  <a:cubicBezTo>
                    <a:pt x="129" y="205"/>
                    <a:pt x="136" y="199"/>
                    <a:pt x="141" y="193"/>
                  </a:cubicBezTo>
                  <a:cubicBezTo>
                    <a:pt x="185" y="147"/>
                    <a:pt x="183" y="74"/>
                    <a:pt x="137" y="31"/>
                  </a:cubicBez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6" name="Freeform 171"/>
            <p:cNvSpPr>
              <a:spLocks/>
            </p:cNvSpPr>
            <p:nvPr/>
          </p:nvSpPr>
          <p:spPr bwMode="auto">
            <a:xfrm>
              <a:off x="-2581275" y="915988"/>
              <a:ext cx="434975" cy="727075"/>
            </a:xfrm>
            <a:custGeom>
              <a:avLst/>
              <a:gdLst>
                <a:gd name="T0" fmla="*/ 116 w 116"/>
                <a:gd name="T1" fmla="*/ 194 h 194"/>
                <a:gd name="T2" fmla="*/ 71 w 116"/>
                <a:gd name="T3" fmla="*/ 165 h 194"/>
                <a:gd name="T4" fmla="*/ 44 w 116"/>
                <a:gd name="T5" fmla="*/ 0 h 194"/>
                <a:gd name="T6" fmla="*/ 43 w 116"/>
                <a:gd name="T7" fmla="*/ 1 h 194"/>
                <a:gd name="T8" fmla="*/ 48 w 116"/>
                <a:gd name="T9" fmla="*/ 163 h 194"/>
                <a:gd name="T10" fmla="*/ 116 w 116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94">
                  <a:moveTo>
                    <a:pt x="116" y="194"/>
                  </a:moveTo>
                  <a:cubicBezTo>
                    <a:pt x="99" y="187"/>
                    <a:pt x="84" y="178"/>
                    <a:pt x="71" y="165"/>
                  </a:cubicBezTo>
                  <a:cubicBezTo>
                    <a:pt x="25" y="122"/>
                    <a:pt x="15" y="54"/>
                    <a:pt x="44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0" y="47"/>
                    <a:pt x="2" y="119"/>
                    <a:pt x="48" y="163"/>
                  </a:cubicBezTo>
                  <a:cubicBezTo>
                    <a:pt x="67" y="181"/>
                    <a:pt x="91" y="191"/>
                    <a:pt x="116" y="194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7" name="Freeform 172"/>
            <p:cNvSpPr>
              <a:spLocks/>
            </p:cNvSpPr>
            <p:nvPr/>
          </p:nvSpPr>
          <p:spPr bwMode="auto">
            <a:xfrm>
              <a:off x="-1884363" y="776288"/>
              <a:ext cx="236538" cy="266700"/>
            </a:xfrm>
            <a:custGeom>
              <a:avLst/>
              <a:gdLst>
                <a:gd name="T0" fmla="*/ 63 w 63"/>
                <a:gd name="T1" fmla="*/ 71 h 71"/>
                <a:gd name="T2" fmla="*/ 30 w 63"/>
                <a:gd name="T3" fmla="*/ 22 h 71"/>
                <a:gd name="T4" fmla="*/ 0 w 63"/>
                <a:gd name="T5" fmla="*/ 0 h 71"/>
                <a:gd name="T6" fmla="*/ 1 w 63"/>
                <a:gd name="T7" fmla="*/ 2 h 71"/>
                <a:gd name="T8" fmla="*/ 29 w 63"/>
                <a:gd name="T9" fmla="*/ 29 h 71"/>
                <a:gd name="T10" fmla="*/ 63 w 63"/>
                <a:gd name="T1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71">
                  <a:moveTo>
                    <a:pt x="63" y="71"/>
                  </a:moveTo>
                  <a:cubicBezTo>
                    <a:pt x="56" y="53"/>
                    <a:pt x="45" y="36"/>
                    <a:pt x="30" y="22"/>
                  </a:cubicBezTo>
                  <a:cubicBezTo>
                    <a:pt x="21" y="13"/>
                    <a:pt x="11" y="6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7" y="15"/>
                    <a:pt x="10" y="11"/>
                    <a:pt x="29" y="29"/>
                  </a:cubicBezTo>
                  <a:cubicBezTo>
                    <a:pt x="44" y="44"/>
                    <a:pt x="57" y="58"/>
                    <a:pt x="63" y="71"/>
                  </a:cubicBezTo>
                  <a:close/>
                </a:path>
              </a:pathLst>
            </a:custGeom>
            <a:solidFill>
              <a:srgbClr val="E592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8" name="Freeform 173"/>
            <p:cNvSpPr>
              <a:spLocks/>
            </p:cNvSpPr>
            <p:nvPr/>
          </p:nvSpPr>
          <p:spPr bwMode="auto">
            <a:xfrm>
              <a:off x="-2244725" y="1057275"/>
              <a:ext cx="657225" cy="676275"/>
            </a:xfrm>
            <a:custGeom>
              <a:avLst/>
              <a:gdLst>
                <a:gd name="T0" fmla="*/ 134 w 175"/>
                <a:gd name="T1" fmla="*/ 117 h 180"/>
                <a:gd name="T2" fmla="*/ 80 w 175"/>
                <a:gd name="T3" fmla="*/ 155 h 180"/>
                <a:gd name="T4" fmla="*/ 26 w 175"/>
                <a:gd name="T5" fmla="*/ 167 h 180"/>
                <a:gd name="T6" fmla="*/ 0 w 175"/>
                <a:gd name="T7" fmla="*/ 167 h 180"/>
                <a:gd name="T8" fmla="*/ 131 w 175"/>
                <a:gd name="T9" fmla="*/ 131 h 180"/>
                <a:gd name="T10" fmla="*/ 160 w 175"/>
                <a:gd name="T11" fmla="*/ 0 h 180"/>
                <a:gd name="T12" fmla="*/ 161 w 175"/>
                <a:gd name="T13" fmla="*/ 5 h 180"/>
                <a:gd name="T14" fmla="*/ 159 w 175"/>
                <a:gd name="T15" fmla="*/ 66 h 180"/>
                <a:gd name="T16" fmla="*/ 134 w 175"/>
                <a:gd name="T17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0">
                  <a:moveTo>
                    <a:pt x="134" y="117"/>
                  </a:moveTo>
                  <a:cubicBezTo>
                    <a:pt x="127" y="125"/>
                    <a:pt x="125" y="142"/>
                    <a:pt x="80" y="155"/>
                  </a:cubicBezTo>
                  <a:cubicBezTo>
                    <a:pt x="34" y="167"/>
                    <a:pt x="44" y="171"/>
                    <a:pt x="26" y="167"/>
                  </a:cubicBezTo>
                  <a:cubicBezTo>
                    <a:pt x="17" y="165"/>
                    <a:pt x="8" y="167"/>
                    <a:pt x="0" y="167"/>
                  </a:cubicBezTo>
                  <a:cubicBezTo>
                    <a:pt x="45" y="180"/>
                    <a:pt x="96" y="168"/>
                    <a:pt x="131" y="131"/>
                  </a:cubicBezTo>
                  <a:cubicBezTo>
                    <a:pt x="165" y="95"/>
                    <a:pt x="175" y="45"/>
                    <a:pt x="160" y="0"/>
                  </a:cubicBezTo>
                  <a:cubicBezTo>
                    <a:pt x="161" y="2"/>
                    <a:pt x="161" y="3"/>
                    <a:pt x="161" y="5"/>
                  </a:cubicBezTo>
                  <a:cubicBezTo>
                    <a:pt x="163" y="20"/>
                    <a:pt x="167" y="50"/>
                    <a:pt x="159" y="66"/>
                  </a:cubicBezTo>
                  <a:cubicBezTo>
                    <a:pt x="151" y="81"/>
                    <a:pt x="142" y="109"/>
                    <a:pt x="134" y="117"/>
                  </a:cubicBezTo>
                  <a:close/>
                </a:path>
              </a:pathLst>
            </a:custGeom>
            <a:solidFill>
              <a:srgbClr val="E592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9" name="Freeform 174"/>
            <p:cNvSpPr>
              <a:spLocks/>
            </p:cNvSpPr>
            <p:nvPr/>
          </p:nvSpPr>
          <p:spPr bwMode="auto">
            <a:xfrm>
              <a:off x="-2649538" y="806450"/>
              <a:ext cx="344488" cy="855662"/>
            </a:xfrm>
            <a:custGeom>
              <a:avLst/>
              <a:gdLst>
                <a:gd name="T0" fmla="*/ 55 w 92"/>
                <a:gd name="T1" fmla="*/ 203 h 228"/>
                <a:gd name="T2" fmla="*/ 92 w 92"/>
                <a:gd name="T3" fmla="*/ 228 h 228"/>
                <a:gd name="T4" fmla="*/ 83 w 92"/>
                <a:gd name="T5" fmla="*/ 216 h 228"/>
                <a:gd name="T6" fmla="*/ 35 w 92"/>
                <a:gd name="T7" fmla="*/ 165 h 228"/>
                <a:gd name="T8" fmla="*/ 18 w 92"/>
                <a:gd name="T9" fmla="*/ 77 h 228"/>
                <a:gd name="T10" fmla="*/ 45 w 92"/>
                <a:gd name="T11" fmla="*/ 40 h 228"/>
                <a:gd name="T12" fmla="*/ 71 w 92"/>
                <a:gd name="T13" fmla="*/ 9 h 228"/>
                <a:gd name="T14" fmla="*/ 72 w 92"/>
                <a:gd name="T15" fmla="*/ 0 h 228"/>
                <a:gd name="T16" fmla="*/ 50 w 92"/>
                <a:gd name="T17" fmla="*/ 19 h 228"/>
                <a:gd name="T18" fmla="*/ 55 w 92"/>
                <a:gd name="T19" fmla="*/ 20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228">
                  <a:moveTo>
                    <a:pt x="55" y="203"/>
                  </a:moveTo>
                  <a:cubicBezTo>
                    <a:pt x="66" y="214"/>
                    <a:pt x="79" y="222"/>
                    <a:pt x="92" y="228"/>
                  </a:cubicBezTo>
                  <a:cubicBezTo>
                    <a:pt x="89" y="225"/>
                    <a:pt x="86" y="222"/>
                    <a:pt x="83" y="216"/>
                  </a:cubicBezTo>
                  <a:cubicBezTo>
                    <a:pt x="67" y="188"/>
                    <a:pt x="52" y="203"/>
                    <a:pt x="35" y="165"/>
                  </a:cubicBezTo>
                  <a:cubicBezTo>
                    <a:pt x="27" y="147"/>
                    <a:pt x="13" y="97"/>
                    <a:pt x="18" y="77"/>
                  </a:cubicBezTo>
                  <a:cubicBezTo>
                    <a:pt x="23" y="58"/>
                    <a:pt x="33" y="53"/>
                    <a:pt x="45" y="40"/>
                  </a:cubicBezTo>
                  <a:cubicBezTo>
                    <a:pt x="57" y="27"/>
                    <a:pt x="57" y="31"/>
                    <a:pt x="71" y="9"/>
                  </a:cubicBezTo>
                  <a:cubicBezTo>
                    <a:pt x="73" y="6"/>
                    <a:pt x="73" y="3"/>
                    <a:pt x="72" y="0"/>
                  </a:cubicBezTo>
                  <a:cubicBezTo>
                    <a:pt x="64" y="6"/>
                    <a:pt x="56" y="12"/>
                    <a:pt x="50" y="19"/>
                  </a:cubicBezTo>
                  <a:cubicBezTo>
                    <a:pt x="0" y="71"/>
                    <a:pt x="3" y="154"/>
                    <a:pt x="55" y="203"/>
                  </a:cubicBezTo>
                  <a:close/>
                </a:path>
              </a:pathLst>
            </a:custGeom>
            <a:solidFill>
              <a:srgbClr val="E592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0" name="Freeform 175"/>
            <p:cNvSpPr>
              <a:spLocks/>
            </p:cNvSpPr>
            <p:nvPr/>
          </p:nvSpPr>
          <p:spPr bwMode="auto">
            <a:xfrm>
              <a:off x="-2390775" y="1582738"/>
              <a:ext cx="30163" cy="33337"/>
            </a:xfrm>
            <a:custGeom>
              <a:avLst/>
              <a:gdLst>
                <a:gd name="T0" fmla="*/ 2 w 8"/>
                <a:gd name="T1" fmla="*/ 7 h 9"/>
                <a:gd name="T2" fmla="*/ 1 w 8"/>
                <a:gd name="T3" fmla="*/ 2 h 9"/>
                <a:gd name="T4" fmla="*/ 7 w 8"/>
                <a:gd name="T5" fmla="*/ 2 h 9"/>
                <a:gd name="T6" fmla="*/ 7 w 8"/>
                <a:gd name="T7" fmla="*/ 7 h 9"/>
                <a:gd name="T8" fmla="*/ 2 w 8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2" y="7"/>
                  </a:move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8" y="3"/>
                    <a:pt x="8" y="6"/>
                    <a:pt x="7" y="7"/>
                  </a:cubicBezTo>
                  <a:cubicBezTo>
                    <a:pt x="5" y="9"/>
                    <a:pt x="3" y="9"/>
                    <a:pt x="2" y="7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1" name="Freeform 176"/>
            <p:cNvSpPr>
              <a:spLocks/>
            </p:cNvSpPr>
            <p:nvPr/>
          </p:nvSpPr>
          <p:spPr bwMode="auto">
            <a:xfrm>
              <a:off x="-2398713" y="1563688"/>
              <a:ext cx="15875" cy="15875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1 h 4"/>
                <a:gd name="T6" fmla="*/ 3 w 4"/>
                <a:gd name="T7" fmla="*/ 4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3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2" name="Freeform 177"/>
            <p:cNvSpPr>
              <a:spLocks/>
            </p:cNvSpPr>
            <p:nvPr/>
          </p:nvSpPr>
          <p:spPr bwMode="auto">
            <a:xfrm>
              <a:off x="-2424113" y="1546225"/>
              <a:ext cx="14288" cy="14287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3 w 4"/>
                <a:gd name="T5" fmla="*/ 1 h 4"/>
                <a:gd name="T6" fmla="*/ 3 w 4"/>
                <a:gd name="T7" fmla="*/ 3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3" name="Freeform 178"/>
            <p:cNvSpPr>
              <a:spLocks/>
            </p:cNvSpPr>
            <p:nvPr/>
          </p:nvSpPr>
          <p:spPr bwMode="auto">
            <a:xfrm>
              <a:off x="-1655763" y="1328738"/>
              <a:ext cx="19050" cy="14287"/>
            </a:xfrm>
            <a:custGeom>
              <a:avLst/>
              <a:gdLst>
                <a:gd name="T0" fmla="*/ 1 w 5"/>
                <a:gd name="T1" fmla="*/ 3 h 4"/>
                <a:gd name="T2" fmla="*/ 1 w 5"/>
                <a:gd name="T3" fmla="*/ 1 h 4"/>
                <a:gd name="T4" fmla="*/ 4 w 5"/>
                <a:gd name="T5" fmla="*/ 1 h 4"/>
                <a:gd name="T6" fmla="*/ 4 w 5"/>
                <a:gd name="T7" fmla="*/ 3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4" name="Freeform 179"/>
            <p:cNvSpPr>
              <a:spLocks/>
            </p:cNvSpPr>
            <p:nvPr/>
          </p:nvSpPr>
          <p:spPr bwMode="auto">
            <a:xfrm>
              <a:off x="-1944688" y="1643063"/>
              <a:ext cx="19050" cy="14287"/>
            </a:xfrm>
            <a:custGeom>
              <a:avLst/>
              <a:gdLst>
                <a:gd name="T0" fmla="*/ 1 w 5"/>
                <a:gd name="T1" fmla="*/ 4 h 4"/>
                <a:gd name="T2" fmla="*/ 1 w 5"/>
                <a:gd name="T3" fmla="*/ 1 h 4"/>
                <a:gd name="T4" fmla="*/ 4 w 5"/>
                <a:gd name="T5" fmla="*/ 1 h 4"/>
                <a:gd name="T6" fmla="*/ 4 w 5"/>
                <a:gd name="T7" fmla="*/ 3 h 4"/>
                <a:gd name="T8" fmla="*/ 1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5" name="Freeform 180"/>
            <p:cNvSpPr>
              <a:spLocks/>
            </p:cNvSpPr>
            <p:nvPr/>
          </p:nvSpPr>
          <p:spPr bwMode="auto">
            <a:xfrm>
              <a:off x="-1985963" y="1654175"/>
              <a:ext cx="15875" cy="15875"/>
            </a:xfrm>
            <a:custGeom>
              <a:avLst/>
              <a:gdLst>
                <a:gd name="T0" fmla="*/ 0 w 4"/>
                <a:gd name="T1" fmla="*/ 3 h 4"/>
                <a:gd name="T2" fmla="*/ 0 w 4"/>
                <a:gd name="T3" fmla="*/ 1 h 4"/>
                <a:gd name="T4" fmla="*/ 3 w 4"/>
                <a:gd name="T5" fmla="*/ 1 h 4"/>
                <a:gd name="T6" fmla="*/ 3 w 4"/>
                <a:gd name="T7" fmla="*/ 3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2" y="4"/>
                    <a:pt x="1" y="4"/>
                    <a:pt x="0" y="3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6" name="Freeform 181"/>
            <p:cNvSpPr>
              <a:spLocks/>
            </p:cNvSpPr>
            <p:nvPr/>
          </p:nvSpPr>
          <p:spPr bwMode="auto">
            <a:xfrm>
              <a:off x="-2465388" y="911225"/>
              <a:ext cx="19050" cy="19050"/>
            </a:xfrm>
            <a:custGeom>
              <a:avLst/>
              <a:gdLst>
                <a:gd name="T0" fmla="*/ 1 w 5"/>
                <a:gd name="T1" fmla="*/ 4 h 5"/>
                <a:gd name="T2" fmla="*/ 1 w 5"/>
                <a:gd name="T3" fmla="*/ 1 h 5"/>
                <a:gd name="T4" fmla="*/ 4 w 5"/>
                <a:gd name="T5" fmla="*/ 1 h 5"/>
                <a:gd name="T6" fmla="*/ 4 w 5"/>
                <a:gd name="T7" fmla="*/ 4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7" name="Freeform 182"/>
            <p:cNvSpPr>
              <a:spLocks/>
            </p:cNvSpPr>
            <p:nvPr/>
          </p:nvSpPr>
          <p:spPr bwMode="auto">
            <a:xfrm>
              <a:off x="-2509838" y="1470025"/>
              <a:ext cx="17463" cy="15875"/>
            </a:xfrm>
            <a:custGeom>
              <a:avLst/>
              <a:gdLst>
                <a:gd name="T0" fmla="*/ 1 w 5"/>
                <a:gd name="T1" fmla="*/ 4 h 4"/>
                <a:gd name="T2" fmla="*/ 1 w 5"/>
                <a:gd name="T3" fmla="*/ 1 h 4"/>
                <a:gd name="T4" fmla="*/ 4 w 5"/>
                <a:gd name="T5" fmla="*/ 1 h 4"/>
                <a:gd name="T6" fmla="*/ 4 w 5"/>
                <a:gd name="T7" fmla="*/ 4 h 4"/>
                <a:gd name="T8" fmla="*/ 1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8" name="Freeform 183"/>
            <p:cNvSpPr>
              <a:spLocks/>
            </p:cNvSpPr>
            <p:nvPr/>
          </p:nvSpPr>
          <p:spPr bwMode="auto">
            <a:xfrm>
              <a:off x="-2555875" y="1370013"/>
              <a:ext cx="15875" cy="14287"/>
            </a:xfrm>
            <a:custGeom>
              <a:avLst/>
              <a:gdLst>
                <a:gd name="T0" fmla="*/ 1 w 4"/>
                <a:gd name="T1" fmla="*/ 4 h 4"/>
                <a:gd name="T2" fmla="*/ 1 w 4"/>
                <a:gd name="T3" fmla="*/ 1 h 4"/>
                <a:gd name="T4" fmla="*/ 3 w 4"/>
                <a:gd name="T5" fmla="*/ 1 h 4"/>
                <a:gd name="T6" fmla="*/ 4 w 4"/>
                <a:gd name="T7" fmla="*/ 4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9" name="Rectangle 184"/>
            <p:cNvSpPr>
              <a:spLocks noChangeArrowheads="1"/>
            </p:cNvSpPr>
            <p:nvPr/>
          </p:nvSpPr>
          <p:spPr bwMode="auto">
            <a:xfrm>
              <a:off x="-2386013" y="1587500"/>
              <a:ext cx="1588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0" name="Freeform 185"/>
            <p:cNvSpPr>
              <a:spLocks/>
            </p:cNvSpPr>
            <p:nvPr/>
          </p:nvSpPr>
          <p:spPr bwMode="auto">
            <a:xfrm>
              <a:off x="-2492375" y="1489075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1" name="Rectangle 186"/>
            <p:cNvSpPr>
              <a:spLocks noChangeArrowheads="1"/>
            </p:cNvSpPr>
            <p:nvPr/>
          </p:nvSpPr>
          <p:spPr bwMode="auto">
            <a:xfrm>
              <a:off x="-2476500" y="1516063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2" name="Rectangle 187"/>
            <p:cNvSpPr>
              <a:spLocks noChangeArrowheads="1"/>
            </p:cNvSpPr>
            <p:nvPr/>
          </p:nvSpPr>
          <p:spPr bwMode="auto">
            <a:xfrm>
              <a:off x="-1666875" y="1370013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3" name="Rectangle 188"/>
            <p:cNvSpPr>
              <a:spLocks noChangeArrowheads="1"/>
            </p:cNvSpPr>
            <p:nvPr/>
          </p:nvSpPr>
          <p:spPr bwMode="auto">
            <a:xfrm>
              <a:off x="-1639888" y="1304925"/>
              <a:ext cx="3175" cy="4762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4" name="Freeform 189"/>
            <p:cNvSpPr>
              <a:spLocks/>
            </p:cNvSpPr>
            <p:nvPr/>
          </p:nvSpPr>
          <p:spPr bwMode="auto">
            <a:xfrm>
              <a:off x="-1689100" y="1439863"/>
              <a:ext cx="3175" cy="4762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5" name="Rectangle 190"/>
            <p:cNvSpPr>
              <a:spLocks noChangeArrowheads="1"/>
            </p:cNvSpPr>
            <p:nvPr/>
          </p:nvSpPr>
          <p:spPr bwMode="auto">
            <a:xfrm>
              <a:off x="-1917700" y="1635125"/>
              <a:ext cx="3175" cy="4762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6" name="Rectangle 191"/>
            <p:cNvSpPr>
              <a:spLocks noChangeArrowheads="1"/>
            </p:cNvSpPr>
            <p:nvPr/>
          </p:nvSpPr>
          <p:spPr bwMode="auto">
            <a:xfrm>
              <a:off x="-1939925" y="1662113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7" name="Rectangle 192"/>
            <p:cNvSpPr>
              <a:spLocks noChangeArrowheads="1"/>
            </p:cNvSpPr>
            <p:nvPr/>
          </p:nvSpPr>
          <p:spPr bwMode="auto">
            <a:xfrm>
              <a:off x="-1970088" y="1651000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8" name="Rectangle 193"/>
            <p:cNvSpPr>
              <a:spLocks noChangeArrowheads="1"/>
            </p:cNvSpPr>
            <p:nvPr/>
          </p:nvSpPr>
          <p:spPr bwMode="auto">
            <a:xfrm>
              <a:off x="-2005013" y="1673225"/>
              <a:ext cx="4763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9" name="Rectangle 194"/>
            <p:cNvSpPr>
              <a:spLocks noChangeArrowheads="1"/>
            </p:cNvSpPr>
            <p:nvPr/>
          </p:nvSpPr>
          <p:spPr bwMode="auto">
            <a:xfrm>
              <a:off x="-2016125" y="1665288"/>
              <a:ext cx="4763" cy="4762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0" name="Freeform 195"/>
            <p:cNvSpPr>
              <a:spLocks/>
            </p:cNvSpPr>
            <p:nvPr/>
          </p:nvSpPr>
          <p:spPr bwMode="auto">
            <a:xfrm>
              <a:off x="-2030413" y="1676400"/>
              <a:ext cx="7938" cy="11112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1 h 3"/>
                <a:gd name="T4" fmla="*/ 2 w 2"/>
                <a:gd name="T5" fmla="*/ 1 h 3"/>
                <a:gd name="T6" fmla="*/ 2 w 2"/>
                <a:gd name="T7" fmla="*/ 2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1" name="Freeform 196"/>
            <p:cNvSpPr>
              <a:spLocks/>
            </p:cNvSpPr>
            <p:nvPr/>
          </p:nvSpPr>
          <p:spPr bwMode="auto">
            <a:xfrm>
              <a:off x="-1655763" y="1354138"/>
              <a:ext cx="7938" cy="11112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1 h 3"/>
                <a:gd name="T4" fmla="*/ 2 w 2"/>
                <a:gd name="T5" fmla="*/ 1 h 3"/>
                <a:gd name="T6" fmla="*/ 2 w 2"/>
                <a:gd name="T7" fmla="*/ 2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2" name="Freeform 197"/>
            <p:cNvSpPr>
              <a:spLocks/>
            </p:cNvSpPr>
            <p:nvPr/>
          </p:nvSpPr>
          <p:spPr bwMode="auto">
            <a:xfrm>
              <a:off x="-1708150" y="1458913"/>
              <a:ext cx="11113" cy="11112"/>
            </a:xfrm>
            <a:custGeom>
              <a:avLst/>
              <a:gdLst>
                <a:gd name="T0" fmla="*/ 1 w 3"/>
                <a:gd name="T1" fmla="*/ 2 h 3"/>
                <a:gd name="T2" fmla="*/ 1 w 3"/>
                <a:gd name="T3" fmla="*/ 1 h 3"/>
                <a:gd name="T4" fmla="*/ 2 w 3"/>
                <a:gd name="T5" fmla="*/ 1 h 3"/>
                <a:gd name="T6" fmla="*/ 2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3"/>
                    <a:pt x="1" y="3"/>
                    <a:pt x="1" y="2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3" name="Freeform 198"/>
            <p:cNvSpPr>
              <a:spLocks/>
            </p:cNvSpPr>
            <p:nvPr/>
          </p:nvSpPr>
          <p:spPr bwMode="auto">
            <a:xfrm>
              <a:off x="-1730375" y="1485900"/>
              <a:ext cx="7938" cy="11112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1 h 3"/>
                <a:gd name="T4" fmla="*/ 2 w 2"/>
                <a:gd name="T5" fmla="*/ 1 h 3"/>
                <a:gd name="T6" fmla="*/ 2 w 2"/>
                <a:gd name="T7" fmla="*/ 2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4" name="Freeform 199"/>
            <p:cNvSpPr>
              <a:spLocks/>
            </p:cNvSpPr>
            <p:nvPr/>
          </p:nvSpPr>
          <p:spPr bwMode="auto">
            <a:xfrm>
              <a:off x="-1895475" y="1639888"/>
              <a:ext cx="7938" cy="635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5" name="Rectangle 200"/>
            <p:cNvSpPr>
              <a:spLocks noChangeArrowheads="1"/>
            </p:cNvSpPr>
            <p:nvPr/>
          </p:nvSpPr>
          <p:spPr bwMode="auto">
            <a:xfrm>
              <a:off x="-2536825" y="1398588"/>
              <a:ext cx="1588" cy="1587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6" name="Rectangle 201"/>
            <p:cNvSpPr>
              <a:spLocks noChangeArrowheads="1"/>
            </p:cNvSpPr>
            <p:nvPr/>
          </p:nvSpPr>
          <p:spPr bwMode="auto">
            <a:xfrm>
              <a:off x="-2562225" y="1357313"/>
              <a:ext cx="3175" cy="1587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7" name="Rectangle 202"/>
            <p:cNvSpPr>
              <a:spLocks noChangeArrowheads="1"/>
            </p:cNvSpPr>
            <p:nvPr/>
          </p:nvSpPr>
          <p:spPr bwMode="auto">
            <a:xfrm>
              <a:off x="-2462213" y="904875"/>
              <a:ext cx="4763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8" name="Rectangle 203"/>
            <p:cNvSpPr>
              <a:spLocks noChangeArrowheads="1"/>
            </p:cNvSpPr>
            <p:nvPr/>
          </p:nvSpPr>
          <p:spPr bwMode="auto">
            <a:xfrm>
              <a:off x="-2476500" y="938213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9" name="Rectangle 204"/>
            <p:cNvSpPr>
              <a:spLocks noChangeArrowheads="1"/>
            </p:cNvSpPr>
            <p:nvPr/>
          </p:nvSpPr>
          <p:spPr bwMode="auto">
            <a:xfrm>
              <a:off x="-2401888" y="847725"/>
              <a:ext cx="3175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0" name="Rectangle 205"/>
            <p:cNvSpPr>
              <a:spLocks noChangeArrowheads="1"/>
            </p:cNvSpPr>
            <p:nvPr/>
          </p:nvSpPr>
          <p:spPr bwMode="auto">
            <a:xfrm>
              <a:off x="-2443163" y="908050"/>
              <a:ext cx="1588" cy="3175"/>
            </a:xfrm>
            <a:prstGeom prst="rect">
              <a:avLst/>
            </a:pr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1" name="Freeform 206"/>
            <p:cNvSpPr>
              <a:spLocks/>
            </p:cNvSpPr>
            <p:nvPr/>
          </p:nvSpPr>
          <p:spPr bwMode="auto">
            <a:xfrm>
              <a:off x="-2379663" y="1593850"/>
              <a:ext cx="11113" cy="11112"/>
            </a:xfrm>
            <a:custGeom>
              <a:avLst/>
              <a:gdLst>
                <a:gd name="T0" fmla="*/ 1 w 3"/>
                <a:gd name="T1" fmla="*/ 2 h 3"/>
                <a:gd name="T2" fmla="*/ 1 w 3"/>
                <a:gd name="T3" fmla="*/ 1 h 3"/>
                <a:gd name="T4" fmla="*/ 3 w 3"/>
                <a:gd name="T5" fmla="*/ 0 h 3"/>
                <a:gd name="T6" fmla="*/ 3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2" name="Freeform 207"/>
            <p:cNvSpPr>
              <a:spLocks/>
            </p:cNvSpPr>
            <p:nvPr/>
          </p:nvSpPr>
          <p:spPr bwMode="auto">
            <a:xfrm>
              <a:off x="-2454275" y="874713"/>
              <a:ext cx="30163" cy="30162"/>
            </a:xfrm>
            <a:custGeom>
              <a:avLst/>
              <a:gdLst>
                <a:gd name="T0" fmla="*/ 2 w 8"/>
                <a:gd name="T1" fmla="*/ 6 h 8"/>
                <a:gd name="T2" fmla="*/ 2 w 8"/>
                <a:gd name="T3" fmla="*/ 1 h 8"/>
                <a:gd name="T4" fmla="*/ 7 w 8"/>
                <a:gd name="T5" fmla="*/ 1 h 8"/>
                <a:gd name="T6" fmla="*/ 7 w 8"/>
                <a:gd name="T7" fmla="*/ 6 h 8"/>
                <a:gd name="T8" fmla="*/ 2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6"/>
                  </a:move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5"/>
                    <a:pt x="7" y="6"/>
                  </a:cubicBezTo>
                  <a:cubicBezTo>
                    <a:pt x="6" y="8"/>
                    <a:pt x="3" y="8"/>
                    <a:pt x="2" y="6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3" name="Freeform 208"/>
            <p:cNvSpPr>
              <a:spLocks/>
            </p:cNvSpPr>
            <p:nvPr/>
          </p:nvSpPr>
          <p:spPr bwMode="auto">
            <a:xfrm>
              <a:off x="-2439988" y="881063"/>
              <a:ext cx="12700" cy="1111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1 h 3"/>
                <a:gd name="T4" fmla="*/ 2 w 3"/>
                <a:gd name="T5" fmla="*/ 1 h 3"/>
                <a:gd name="T6" fmla="*/ 2 w 3"/>
                <a:gd name="T7" fmla="*/ 3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4" name="Freeform 209"/>
            <p:cNvSpPr>
              <a:spLocks/>
            </p:cNvSpPr>
            <p:nvPr/>
          </p:nvSpPr>
          <p:spPr bwMode="auto">
            <a:xfrm>
              <a:off x="-1685925" y="1381125"/>
              <a:ext cx="30163" cy="30162"/>
            </a:xfrm>
            <a:custGeom>
              <a:avLst/>
              <a:gdLst>
                <a:gd name="T0" fmla="*/ 1 w 8"/>
                <a:gd name="T1" fmla="*/ 6 h 8"/>
                <a:gd name="T2" fmla="*/ 1 w 8"/>
                <a:gd name="T3" fmla="*/ 1 h 8"/>
                <a:gd name="T4" fmla="*/ 7 w 8"/>
                <a:gd name="T5" fmla="*/ 1 h 8"/>
                <a:gd name="T6" fmla="*/ 7 w 8"/>
                <a:gd name="T7" fmla="*/ 6 h 8"/>
                <a:gd name="T8" fmla="*/ 1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6"/>
                  </a:move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5"/>
                    <a:pt x="7" y="6"/>
                  </a:cubicBezTo>
                  <a:cubicBezTo>
                    <a:pt x="5" y="8"/>
                    <a:pt x="3" y="8"/>
                    <a:pt x="1" y="6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5" name="Freeform 210"/>
            <p:cNvSpPr>
              <a:spLocks/>
            </p:cNvSpPr>
            <p:nvPr/>
          </p:nvSpPr>
          <p:spPr bwMode="auto">
            <a:xfrm>
              <a:off x="-1674813" y="1387475"/>
              <a:ext cx="11113" cy="11112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1 h 3"/>
                <a:gd name="T4" fmla="*/ 3 w 3"/>
                <a:gd name="T5" fmla="*/ 1 h 3"/>
                <a:gd name="T6" fmla="*/ 3 w 3"/>
                <a:gd name="T7" fmla="*/ 3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6" name="Freeform 211"/>
            <p:cNvSpPr>
              <a:spLocks/>
            </p:cNvSpPr>
            <p:nvPr/>
          </p:nvSpPr>
          <p:spPr bwMode="auto">
            <a:xfrm>
              <a:off x="-1697038" y="1414463"/>
              <a:ext cx="26988" cy="22225"/>
            </a:xfrm>
            <a:custGeom>
              <a:avLst/>
              <a:gdLst>
                <a:gd name="T0" fmla="*/ 2 w 7"/>
                <a:gd name="T1" fmla="*/ 5 h 6"/>
                <a:gd name="T2" fmla="*/ 1 w 7"/>
                <a:gd name="T3" fmla="*/ 1 h 6"/>
                <a:gd name="T4" fmla="*/ 5 w 7"/>
                <a:gd name="T5" fmla="*/ 1 h 6"/>
                <a:gd name="T6" fmla="*/ 5 w 7"/>
                <a:gd name="T7" fmla="*/ 5 h 6"/>
                <a:gd name="T8" fmla="*/ 2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7" y="3"/>
                    <a:pt x="5" y="5"/>
                  </a:cubicBezTo>
                  <a:cubicBezTo>
                    <a:pt x="4" y="6"/>
                    <a:pt x="3" y="6"/>
                    <a:pt x="2" y="5"/>
                  </a:cubicBezTo>
                  <a:close/>
                </a:path>
              </a:pathLst>
            </a:custGeom>
            <a:solidFill>
              <a:srgbClr val="C66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7" name="Freeform 212"/>
            <p:cNvSpPr>
              <a:spLocks/>
            </p:cNvSpPr>
            <p:nvPr/>
          </p:nvSpPr>
          <p:spPr bwMode="auto">
            <a:xfrm>
              <a:off x="-1685925" y="1417638"/>
              <a:ext cx="7938" cy="11112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1 h 3"/>
                <a:gd name="T4" fmla="*/ 2 w 2"/>
                <a:gd name="T5" fmla="*/ 1 h 3"/>
                <a:gd name="T6" fmla="*/ 2 w 2"/>
                <a:gd name="T7" fmla="*/ 2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4A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11" name="Group 1510"/>
          <p:cNvGrpSpPr/>
          <p:nvPr/>
        </p:nvGrpSpPr>
        <p:grpSpPr>
          <a:xfrm rot="21189074">
            <a:off x="2779799" y="1922810"/>
            <a:ext cx="511334" cy="632637"/>
            <a:chOff x="-2093913" y="276225"/>
            <a:chExt cx="1833563" cy="2268538"/>
          </a:xfrm>
          <a:effectLst>
            <a:outerShdw blurRad="50800" dist="25400" dir="2700000" algn="ctr" rotWithShape="0">
              <a:schemeClr val="bg2">
                <a:alpha val="37000"/>
              </a:schemeClr>
            </a:outerShdw>
          </a:effectLst>
        </p:grpSpPr>
        <p:sp>
          <p:nvSpPr>
            <p:cNvPr id="1486" name="Freeform 398"/>
            <p:cNvSpPr>
              <a:spLocks/>
            </p:cNvSpPr>
            <p:nvPr/>
          </p:nvSpPr>
          <p:spPr bwMode="auto">
            <a:xfrm>
              <a:off x="-2093913" y="276225"/>
              <a:ext cx="1593850" cy="2174875"/>
            </a:xfrm>
            <a:custGeom>
              <a:avLst/>
              <a:gdLst>
                <a:gd name="T0" fmla="*/ 0 w 1004"/>
                <a:gd name="T1" fmla="*/ 1370 h 1370"/>
                <a:gd name="T2" fmla="*/ 0 w 1004"/>
                <a:gd name="T3" fmla="*/ 636 h 1370"/>
                <a:gd name="T4" fmla="*/ 0 w 1004"/>
                <a:gd name="T5" fmla="*/ 265 h 1370"/>
                <a:gd name="T6" fmla="*/ 264 w 1004"/>
                <a:gd name="T7" fmla="*/ 0 h 1370"/>
                <a:gd name="T8" fmla="*/ 1004 w 1004"/>
                <a:gd name="T9" fmla="*/ 0 h 1370"/>
                <a:gd name="T10" fmla="*/ 1004 w 1004"/>
                <a:gd name="T11" fmla="*/ 274 h 1370"/>
                <a:gd name="T12" fmla="*/ 1004 w 1004"/>
                <a:gd name="T13" fmla="*/ 636 h 1370"/>
                <a:gd name="T14" fmla="*/ 1004 w 1004"/>
                <a:gd name="T15" fmla="*/ 1370 h 1370"/>
                <a:gd name="T16" fmla="*/ 0 w 1004"/>
                <a:gd name="T17" fmla="*/ 137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4" h="1370">
                  <a:moveTo>
                    <a:pt x="0" y="1370"/>
                  </a:moveTo>
                  <a:lnTo>
                    <a:pt x="0" y="636"/>
                  </a:lnTo>
                  <a:lnTo>
                    <a:pt x="0" y="265"/>
                  </a:lnTo>
                  <a:lnTo>
                    <a:pt x="264" y="0"/>
                  </a:lnTo>
                  <a:lnTo>
                    <a:pt x="1004" y="0"/>
                  </a:lnTo>
                  <a:lnTo>
                    <a:pt x="1004" y="274"/>
                  </a:lnTo>
                  <a:lnTo>
                    <a:pt x="1004" y="636"/>
                  </a:lnTo>
                  <a:lnTo>
                    <a:pt x="1004" y="1370"/>
                  </a:lnTo>
                  <a:lnTo>
                    <a:pt x="0" y="13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7" name="Freeform 399"/>
            <p:cNvSpPr>
              <a:spLocks/>
            </p:cNvSpPr>
            <p:nvPr/>
          </p:nvSpPr>
          <p:spPr bwMode="auto">
            <a:xfrm>
              <a:off x="-2093913" y="276225"/>
              <a:ext cx="1593850" cy="2174875"/>
            </a:xfrm>
            <a:custGeom>
              <a:avLst/>
              <a:gdLst>
                <a:gd name="T0" fmla="*/ 0 w 1004"/>
                <a:gd name="T1" fmla="*/ 1370 h 1370"/>
                <a:gd name="T2" fmla="*/ 0 w 1004"/>
                <a:gd name="T3" fmla="*/ 636 h 1370"/>
                <a:gd name="T4" fmla="*/ 0 w 1004"/>
                <a:gd name="T5" fmla="*/ 265 h 1370"/>
                <a:gd name="T6" fmla="*/ 264 w 1004"/>
                <a:gd name="T7" fmla="*/ 0 h 1370"/>
                <a:gd name="T8" fmla="*/ 1004 w 1004"/>
                <a:gd name="T9" fmla="*/ 0 h 1370"/>
                <a:gd name="T10" fmla="*/ 1004 w 1004"/>
                <a:gd name="T11" fmla="*/ 274 h 1370"/>
                <a:gd name="T12" fmla="*/ 1004 w 1004"/>
                <a:gd name="T13" fmla="*/ 636 h 1370"/>
                <a:gd name="T14" fmla="*/ 1004 w 1004"/>
                <a:gd name="T15" fmla="*/ 1370 h 1370"/>
                <a:gd name="T16" fmla="*/ 0 w 1004"/>
                <a:gd name="T17" fmla="*/ 137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4" h="1370">
                  <a:moveTo>
                    <a:pt x="0" y="1370"/>
                  </a:moveTo>
                  <a:lnTo>
                    <a:pt x="0" y="636"/>
                  </a:lnTo>
                  <a:lnTo>
                    <a:pt x="0" y="265"/>
                  </a:lnTo>
                  <a:lnTo>
                    <a:pt x="264" y="0"/>
                  </a:lnTo>
                  <a:lnTo>
                    <a:pt x="1004" y="0"/>
                  </a:lnTo>
                  <a:lnTo>
                    <a:pt x="1004" y="274"/>
                  </a:lnTo>
                  <a:lnTo>
                    <a:pt x="1004" y="636"/>
                  </a:lnTo>
                  <a:lnTo>
                    <a:pt x="1004" y="1370"/>
                  </a:lnTo>
                  <a:lnTo>
                    <a:pt x="0" y="13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8" name="Freeform 400"/>
            <p:cNvSpPr>
              <a:spLocks/>
            </p:cNvSpPr>
            <p:nvPr/>
          </p:nvSpPr>
          <p:spPr bwMode="auto">
            <a:xfrm>
              <a:off x="-2093913" y="276225"/>
              <a:ext cx="419100" cy="420688"/>
            </a:xfrm>
            <a:custGeom>
              <a:avLst/>
              <a:gdLst>
                <a:gd name="T0" fmla="*/ 264 w 264"/>
                <a:gd name="T1" fmla="*/ 265 h 265"/>
                <a:gd name="T2" fmla="*/ 0 w 264"/>
                <a:gd name="T3" fmla="*/ 265 h 265"/>
                <a:gd name="T4" fmla="*/ 264 w 264"/>
                <a:gd name="T5" fmla="*/ 0 h 265"/>
                <a:gd name="T6" fmla="*/ 264 w 264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265">
                  <a:moveTo>
                    <a:pt x="264" y="265"/>
                  </a:moveTo>
                  <a:lnTo>
                    <a:pt x="0" y="265"/>
                  </a:lnTo>
                  <a:lnTo>
                    <a:pt x="264" y="0"/>
                  </a:lnTo>
                  <a:lnTo>
                    <a:pt x="264" y="2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9" name="Freeform 401"/>
            <p:cNvSpPr>
              <a:spLocks/>
            </p:cNvSpPr>
            <p:nvPr/>
          </p:nvSpPr>
          <p:spPr bwMode="auto">
            <a:xfrm>
              <a:off x="-2093913" y="276225"/>
              <a:ext cx="419100" cy="420688"/>
            </a:xfrm>
            <a:custGeom>
              <a:avLst/>
              <a:gdLst>
                <a:gd name="T0" fmla="*/ 264 w 264"/>
                <a:gd name="T1" fmla="*/ 265 h 265"/>
                <a:gd name="T2" fmla="*/ 0 w 264"/>
                <a:gd name="T3" fmla="*/ 265 h 265"/>
                <a:gd name="T4" fmla="*/ 264 w 264"/>
                <a:gd name="T5" fmla="*/ 0 h 265"/>
                <a:gd name="T6" fmla="*/ 264 w 264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265">
                  <a:moveTo>
                    <a:pt x="264" y="265"/>
                  </a:moveTo>
                  <a:lnTo>
                    <a:pt x="0" y="265"/>
                  </a:lnTo>
                  <a:lnTo>
                    <a:pt x="264" y="0"/>
                  </a:lnTo>
                  <a:lnTo>
                    <a:pt x="264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0" name="Freeform 402"/>
            <p:cNvSpPr>
              <a:spLocks/>
            </p:cNvSpPr>
            <p:nvPr/>
          </p:nvSpPr>
          <p:spPr bwMode="auto">
            <a:xfrm>
              <a:off x="-2093913" y="696913"/>
              <a:ext cx="419100" cy="419100"/>
            </a:xfrm>
            <a:custGeom>
              <a:avLst/>
              <a:gdLst>
                <a:gd name="T0" fmla="*/ 264 w 264"/>
                <a:gd name="T1" fmla="*/ 0 h 264"/>
                <a:gd name="T2" fmla="*/ 0 w 264"/>
                <a:gd name="T3" fmla="*/ 0 h 264"/>
                <a:gd name="T4" fmla="*/ 0 w 264"/>
                <a:gd name="T5" fmla="*/ 264 h 264"/>
                <a:gd name="T6" fmla="*/ 264 w 264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264">
                  <a:moveTo>
                    <a:pt x="264" y="0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1" name="Freeform 403"/>
            <p:cNvSpPr>
              <a:spLocks/>
            </p:cNvSpPr>
            <p:nvPr/>
          </p:nvSpPr>
          <p:spPr bwMode="auto">
            <a:xfrm>
              <a:off x="-2093913" y="696913"/>
              <a:ext cx="419100" cy="419100"/>
            </a:xfrm>
            <a:custGeom>
              <a:avLst/>
              <a:gdLst>
                <a:gd name="T0" fmla="*/ 264 w 264"/>
                <a:gd name="T1" fmla="*/ 0 h 264"/>
                <a:gd name="T2" fmla="*/ 0 w 264"/>
                <a:gd name="T3" fmla="*/ 0 h 264"/>
                <a:gd name="T4" fmla="*/ 0 w 264"/>
                <a:gd name="T5" fmla="*/ 264 h 264"/>
                <a:gd name="T6" fmla="*/ 264 w 264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264">
                  <a:moveTo>
                    <a:pt x="264" y="0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2" name="Rectangle 404"/>
            <p:cNvSpPr>
              <a:spLocks noChangeArrowheads="1"/>
            </p:cNvSpPr>
            <p:nvPr/>
          </p:nvSpPr>
          <p:spPr bwMode="auto">
            <a:xfrm>
              <a:off x="-1873250" y="906463"/>
              <a:ext cx="1214438" cy="74613"/>
            </a:xfrm>
            <a:prstGeom prst="rect">
              <a:avLst/>
            </a:pr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3" name="Rectangle 405"/>
            <p:cNvSpPr>
              <a:spLocks noChangeArrowheads="1"/>
            </p:cNvSpPr>
            <p:nvPr/>
          </p:nvSpPr>
          <p:spPr bwMode="auto">
            <a:xfrm>
              <a:off x="-1873250" y="906463"/>
              <a:ext cx="1214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4" name="Rectangle 406"/>
            <p:cNvSpPr>
              <a:spLocks noChangeArrowheads="1"/>
            </p:cNvSpPr>
            <p:nvPr/>
          </p:nvSpPr>
          <p:spPr bwMode="auto">
            <a:xfrm>
              <a:off x="-1873250" y="1071563"/>
              <a:ext cx="1214438" cy="74613"/>
            </a:xfrm>
            <a:prstGeom prst="rect">
              <a:avLst/>
            </a:pr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5" name="Rectangle 407"/>
            <p:cNvSpPr>
              <a:spLocks noChangeArrowheads="1"/>
            </p:cNvSpPr>
            <p:nvPr/>
          </p:nvSpPr>
          <p:spPr bwMode="auto">
            <a:xfrm>
              <a:off x="-1873250" y="1071563"/>
              <a:ext cx="1214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6" name="Rectangle 408"/>
            <p:cNvSpPr>
              <a:spLocks noChangeArrowheads="1"/>
            </p:cNvSpPr>
            <p:nvPr/>
          </p:nvSpPr>
          <p:spPr bwMode="auto">
            <a:xfrm>
              <a:off x="-1873250" y="1236663"/>
              <a:ext cx="1214438" cy="74613"/>
            </a:xfrm>
            <a:prstGeom prst="rect">
              <a:avLst/>
            </a:pr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7" name="Rectangle 409"/>
            <p:cNvSpPr>
              <a:spLocks noChangeArrowheads="1"/>
            </p:cNvSpPr>
            <p:nvPr/>
          </p:nvSpPr>
          <p:spPr bwMode="auto">
            <a:xfrm>
              <a:off x="-1873250" y="1236663"/>
              <a:ext cx="1214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8" name="Rectangle 410"/>
            <p:cNvSpPr>
              <a:spLocks noChangeArrowheads="1"/>
            </p:cNvSpPr>
            <p:nvPr/>
          </p:nvSpPr>
          <p:spPr bwMode="auto">
            <a:xfrm>
              <a:off x="-1873250" y="1401763"/>
              <a:ext cx="1214438" cy="74613"/>
            </a:xfrm>
            <a:prstGeom prst="rect">
              <a:avLst/>
            </a:pr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9" name="Rectangle 411"/>
            <p:cNvSpPr>
              <a:spLocks noChangeArrowheads="1"/>
            </p:cNvSpPr>
            <p:nvPr/>
          </p:nvSpPr>
          <p:spPr bwMode="auto">
            <a:xfrm>
              <a:off x="-1873250" y="1401763"/>
              <a:ext cx="1214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0" name="Freeform 412"/>
            <p:cNvSpPr>
              <a:spLocks/>
            </p:cNvSpPr>
            <p:nvPr/>
          </p:nvSpPr>
          <p:spPr bwMode="auto">
            <a:xfrm>
              <a:off x="-1363663" y="1787525"/>
              <a:ext cx="863600" cy="663575"/>
            </a:xfrm>
            <a:custGeom>
              <a:avLst/>
              <a:gdLst>
                <a:gd name="T0" fmla="*/ 150 w 230"/>
                <a:gd name="T1" fmla="*/ 0 h 177"/>
                <a:gd name="T2" fmla="*/ 15 w 230"/>
                <a:gd name="T3" fmla="*/ 9 h 177"/>
                <a:gd name="T4" fmla="*/ 8 w 230"/>
                <a:gd name="T5" fmla="*/ 177 h 177"/>
                <a:gd name="T6" fmla="*/ 230 w 230"/>
                <a:gd name="T7" fmla="*/ 177 h 177"/>
                <a:gd name="T8" fmla="*/ 230 w 230"/>
                <a:gd name="T9" fmla="*/ 3 h 177"/>
                <a:gd name="T10" fmla="*/ 150 w 230"/>
                <a:gd name="T1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77">
                  <a:moveTo>
                    <a:pt x="150" y="0"/>
                  </a:moveTo>
                  <a:cubicBezTo>
                    <a:pt x="105" y="0"/>
                    <a:pt x="60" y="3"/>
                    <a:pt x="15" y="9"/>
                  </a:cubicBezTo>
                  <a:cubicBezTo>
                    <a:pt x="3" y="65"/>
                    <a:pt x="0" y="121"/>
                    <a:pt x="8" y="177"/>
                  </a:cubicBezTo>
                  <a:cubicBezTo>
                    <a:pt x="230" y="177"/>
                    <a:pt x="230" y="177"/>
                    <a:pt x="230" y="177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03" y="1"/>
                    <a:pt x="177" y="0"/>
                    <a:pt x="15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1" name="Freeform 413"/>
            <p:cNvSpPr>
              <a:spLocks/>
            </p:cNvSpPr>
            <p:nvPr/>
          </p:nvSpPr>
          <p:spPr bwMode="auto">
            <a:xfrm>
              <a:off x="-1317625" y="1727200"/>
              <a:ext cx="1057275" cy="817563"/>
            </a:xfrm>
            <a:custGeom>
              <a:avLst/>
              <a:gdLst>
                <a:gd name="T0" fmla="*/ 268 w 282"/>
                <a:gd name="T1" fmla="*/ 207 h 218"/>
                <a:gd name="T2" fmla="*/ 14 w 282"/>
                <a:gd name="T3" fmla="*/ 207 h 218"/>
                <a:gd name="T4" fmla="*/ 14 w 282"/>
                <a:gd name="T5" fmla="*/ 11 h 218"/>
                <a:gd name="T6" fmla="*/ 268 w 282"/>
                <a:gd name="T7" fmla="*/ 11 h 218"/>
                <a:gd name="T8" fmla="*/ 268 w 282"/>
                <a:gd name="T9" fmla="*/ 20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18">
                  <a:moveTo>
                    <a:pt x="268" y="207"/>
                  </a:moveTo>
                  <a:cubicBezTo>
                    <a:pt x="184" y="218"/>
                    <a:pt x="99" y="218"/>
                    <a:pt x="14" y="207"/>
                  </a:cubicBezTo>
                  <a:cubicBezTo>
                    <a:pt x="0" y="141"/>
                    <a:pt x="0" y="76"/>
                    <a:pt x="14" y="11"/>
                  </a:cubicBezTo>
                  <a:cubicBezTo>
                    <a:pt x="99" y="0"/>
                    <a:pt x="184" y="0"/>
                    <a:pt x="268" y="11"/>
                  </a:cubicBezTo>
                  <a:cubicBezTo>
                    <a:pt x="282" y="76"/>
                    <a:pt x="282" y="141"/>
                    <a:pt x="268" y="207"/>
                  </a:cubicBezTo>
                  <a:close/>
                </a:path>
              </a:pathLst>
            </a:custGeom>
            <a:solidFill>
              <a:srgbClr val="FD6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2" name="Freeform 414"/>
            <p:cNvSpPr>
              <a:spLocks/>
            </p:cNvSpPr>
            <p:nvPr/>
          </p:nvSpPr>
          <p:spPr bwMode="auto">
            <a:xfrm>
              <a:off x="-901700" y="1930400"/>
              <a:ext cx="325438" cy="412750"/>
            </a:xfrm>
            <a:custGeom>
              <a:avLst/>
              <a:gdLst>
                <a:gd name="T0" fmla="*/ 82 w 87"/>
                <a:gd name="T1" fmla="*/ 49 h 110"/>
                <a:gd name="T2" fmla="*/ 82 w 87"/>
                <a:gd name="T3" fmla="*/ 60 h 110"/>
                <a:gd name="T4" fmla="*/ 9 w 87"/>
                <a:gd name="T5" fmla="*/ 107 h 110"/>
                <a:gd name="T6" fmla="*/ 0 w 87"/>
                <a:gd name="T7" fmla="*/ 101 h 110"/>
                <a:gd name="T8" fmla="*/ 0 w 87"/>
                <a:gd name="T9" fmla="*/ 9 h 110"/>
                <a:gd name="T10" fmla="*/ 9 w 87"/>
                <a:gd name="T11" fmla="*/ 3 h 110"/>
                <a:gd name="T12" fmla="*/ 82 w 87"/>
                <a:gd name="T13" fmla="*/ 4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10">
                  <a:moveTo>
                    <a:pt x="82" y="49"/>
                  </a:moveTo>
                  <a:cubicBezTo>
                    <a:pt x="87" y="52"/>
                    <a:pt x="87" y="57"/>
                    <a:pt x="82" y="60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4" y="110"/>
                    <a:pt x="0" y="107"/>
                    <a:pt x="0" y="10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"/>
                    <a:pt x="4" y="0"/>
                    <a:pt x="9" y="3"/>
                  </a:cubicBezTo>
                  <a:lnTo>
                    <a:pt x="8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3" name="Freeform 415"/>
            <p:cNvSpPr>
              <a:spLocks/>
            </p:cNvSpPr>
            <p:nvPr/>
          </p:nvSpPr>
          <p:spPr bwMode="auto">
            <a:xfrm>
              <a:off x="-1303338" y="2132013"/>
              <a:ext cx="1031875" cy="412750"/>
            </a:xfrm>
            <a:custGeom>
              <a:avLst/>
              <a:gdLst>
                <a:gd name="T0" fmla="*/ 10 w 275"/>
                <a:gd name="T1" fmla="*/ 99 h 110"/>
                <a:gd name="T2" fmla="*/ 264 w 275"/>
                <a:gd name="T3" fmla="*/ 99 h 110"/>
                <a:gd name="T4" fmla="*/ 275 w 275"/>
                <a:gd name="T5" fmla="*/ 0 h 110"/>
                <a:gd name="T6" fmla="*/ 0 w 275"/>
                <a:gd name="T7" fmla="*/ 0 h 110"/>
                <a:gd name="T8" fmla="*/ 10 w 275"/>
                <a:gd name="T9" fmla="*/ 9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10">
                  <a:moveTo>
                    <a:pt x="10" y="99"/>
                  </a:moveTo>
                  <a:cubicBezTo>
                    <a:pt x="95" y="110"/>
                    <a:pt x="180" y="110"/>
                    <a:pt x="264" y="99"/>
                  </a:cubicBezTo>
                  <a:cubicBezTo>
                    <a:pt x="271" y="66"/>
                    <a:pt x="275" y="33"/>
                    <a:pt x="2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3" y="66"/>
                    <a:pt x="10" y="99"/>
                  </a:cubicBezTo>
                  <a:close/>
                </a:path>
              </a:pathLst>
            </a:custGeom>
            <a:solidFill>
              <a:srgbClr val="DE3F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4" name="Freeform 416"/>
            <p:cNvSpPr>
              <a:spLocks/>
            </p:cNvSpPr>
            <p:nvPr/>
          </p:nvSpPr>
          <p:spPr bwMode="auto">
            <a:xfrm>
              <a:off x="-901700" y="2132013"/>
              <a:ext cx="322263" cy="211138"/>
            </a:xfrm>
            <a:custGeom>
              <a:avLst/>
              <a:gdLst>
                <a:gd name="T0" fmla="*/ 0 w 86"/>
                <a:gd name="T1" fmla="*/ 47 h 56"/>
                <a:gd name="T2" fmla="*/ 9 w 86"/>
                <a:gd name="T3" fmla="*/ 53 h 56"/>
                <a:gd name="T4" fmla="*/ 82 w 86"/>
                <a:gd name="T5" fmla="*/ 6 h 56"/>
                <a:gd name="T6" fmla="*/ 86 w 86"/>
                <a:gd name="T7" fmla="*/ 0 h 56"/>
                <a:gd name="T8" fmla="*/ 0 w 86"/>
                <a:gd name="T9" fmla="*/ 0 h 56"/>
                <a:gd name="T10" fmla="*/ 0 w 86"/>
                <a:gd name="T11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56">
                  <a:moveTo>
                    <a:pt x="0" y="47"/>
                  </a:moveTo>
                  <a:cubicBezTo>
                    <a:pt x="0" y="53"/>
                    <a:pt x="4" y="56"/>
                    <a:pt x="9" y="53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5"/>
                    <a:pt x="86" y="3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5" name="Freeform 417"/>
            <p:cNvSpPr>
              <a:spLocks/>
            </p:cNvSpPr>
            <p:nvPr/>
          </p:nvSpPr>
          <p:spPr bwMode="auto">
            <a:xfrm>
              <a:off x="-1182688" y="374650"/>
              <a:ext cx="152400" cy="165100"/>
            </a:xfrm>
            <a:custGeom>
              <a:avLst/>
              <a:gdLst>
                <a:gd name="T0" fmla="*/ 1 w 41"/>
                <a:gd name="T1" fmla="*/ 0 h 44"/>
                <a:gd name="T2" fmla="*/ 39 w 41"/>
                <a:gd name="T3" fmla="*/ 0 h 44"/>
                <a:gd name="T4" fmla="*/ 39 w 41"/>
                <a:gd name="T5" fmla="*/ 11 h 44"/>
                <a:gd name="T6" fmla="*/ 38 w 41"/>
                <a:gd name="T7" fmla="*/ 11 h 44"/>
                <a:gd name="T8" fmla="*/ 34 w 41"/>
                <a:gd name="T9" fmla="*/ 5 h 44"/>
                <a:gd name="T10" fmla="*/ 18 w 41"/>
                <a:gd name="T11" fmla="*/ 5 h 44"/>
                <a:gd name="T12" fmla="*/ 18 w 41"/>
                <a:gd name="T13" fmla="*/ 18 h 44"/>
                <a:gd name="T14" fmla="*/ 32 w 41"/>
                <a:gd name="T15" fmla="*/ 18 h 44"/>
                <a:gd name="T16" fmla="*/ 35 w 41"/>
                <a:gd name="T17" fmla="*/ 13 h 44"/>
                <a:gd name="T18" fmla="*/ 36 w 41"/>
                <a:gd name="T19" fmla="*/ 12 h 44"/>
                <a:gd name="T20" fmla="*/ 36 w 41"/>
                <a:gd name="T21" fmla="*/ 28 h 44"/>
                <a:gd name="T22" fmla="*/ 35 w 41"/>
                <a:gd name="T23" fmla="*/ 29 h 44"/>
                <a:gd name="T24" fmla="*/ 32 w 41"/>
                <a:gd name="T25" fmla="*/ 23 h 44"/>
                <a:gd name="T26" fmla="*/ 18 w 41"/>
                <a:gd name="T27" fmla="*/ 23 h 44"/>
                <a:gd name="T28" fmla="*/ 18 w 41"/>
                <a:gd name="T29" fmla="*/ 39 h 44"/>
                <a:gd name="T30" fmla="*/ 36 w 41"/>
                <a:gd name="T31" fmla="*/ 39 h 44"/>
                <a:gd name="T32" fmla="*/ 39 w 41"/>
                <a:gd name="T33" fmla="*/ 31 h 44"/>
                <a:gd name="T34" fmla="*/ 41 w 41"/>
                <a:gd name="T35" fmla="*/ 31 h 44"/>
                <a:gd name="T36" fmla="*/ 41 w 41"/>
                <a:gd name="T37" fmla="*/ 44 h 44"/>
                <a:gd name="T38" fmla="*/ 13 w 41"/>
                <a:gd name="T39" fmla="*/ 43 h 44"/>
                <a:gd name="T40" fmla="*/ 1 w 41"/>
                <a:gd name="T41" fmla="*/ 44 h 44"/>
                <a:gd name="T42" fmla="*/ 1 w 41"/>
                <a:gd name="T43" fmla="*/ 42 h 44"/>
                <a:gd name="T44" fmla="*/ 8 w 41"/>
                <a:gd name="T45" fmla="*/ 33 h 44"/>
                <a:gd name="T46" fmla="*/ 8 w 41"/>
                <a:gd name="T47" fmla="*/ 9 h 44"/>
                <a:gd name="T48" fmla="*/ 1 w 41"/>
                <a:gd name="T49" fmla="*/ 1 h 44"/>
                <a:gd name="T50" fmla="*/ 1 w 41"/>
                <a:gd name="T5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4">
                  <a:moveTo>
                    <a:pt x="1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2"/>
                    <a:pt x="39" y="12"/>
                    <a:pt x="38" y="11"/>
                  </a:cubicBezTo>
                  <a:cubicBezTo>
                    <a:pt x="38" y="9"/>
                    <a:pt x="35" y="5"/>
                    <a:pt x="34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4" y="15"/>
                    <a:pt x="35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7"/>
                    <a:pt x="36" y="25"/>
                    <a:pt x="36" y="28"/>
                  </a:cubicBezTo>
                  <a:cubicBezTo>
                    <a:pt x="36" y="30"/>
                    <a:pt x="36" y="30"/>
                    <a:pt x="35" y="29"/>
                  </a:cubicBezTo>
                  <a:cubicBezTo>
                    <a:pt x="35" y="28"/>
                    <a:pt x="33" y="24"/>
                    <a:pt x="32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9" y="32"/>
                    <a:pt x="39" y="31"/>
                  </a:cubicBezTo>
                  <a:cubicBezTo>
                    <a:pt x="40" y="30"/>
                    <a:pt x="41" y="30"/>
                    <a:pt x="41" y="3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6" y="43"/>
                    <a:pt x="1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7" y="40"/>
                    <a:pt x="8" y="41"/>
                    <a:pt x="8" y="3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3"/>
                    <a:pt x="6" y="3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99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6" name="Freeform 418"/>
            <p:cNvSpPr>
              <a:spLocks/>
            </p:cNvSpPr>
            <p:nvPr/>
          </p:nvSpPr>
          <p:spPr bwMode="auto">
            <a:xfrm>
              <a:off x="-1017588" y="374650"/>
              <a:ext cx="273050" cy="165100"/>
            </a:xfrm>
            <a:custGeom>
              <a:avLst/>
              <a:gdLst>
                <a:gd name="T0" fmla="*/ 5 w 73"/>
                <a:gd name="T1" fmla="*/ 0 h 44"/>
                <a:gd name="T2" fmla="*/ 23 w 73"/>
                <a:gd name="T3" fmla="*/ 0 h 44"/>
                <a:gd name="T4" fmla="*/ 36 w 73"/>
                <a:gd name="T5" fmla="*/ 28 h 44"/>
                <a:gd name="T6" fmla="*/ 50 w 73"/>
                <a:gd name="T7" fmla="*/ 0 h 44"/>
                <a:gd name="T8" fmla="*/ 63 w 73"/>
                <a:gd name="T9" fmla="*/ 0 h 44"/>
                <a:gd name="T10" fmla="*/ 68 w 73"/>
                <a:gd name="T11" fmla="*/ 0 h 44"/>
                <a:gd name="T12" fmla="*/ 68 w 73"/>
                <a:gd name="T13" fmla="*/ 1 h 44"/>
                <a:gd name="T14" fmla="*/ 61 w 73"/>
                <a:gd name="T15" fmla="*/ 5 h 44"/>
                <a:gd name="T16" fmla="*/ 65 w 73"/>
                <a:gd name="T17" fmla="*/ 39 h 44"/>
                <a:gd name="T18" fmla="*/ 72 w 73"/>
                <a:gd name="T19" fmla="*/ 43 h 44"/>
                <a:gd name="T20" fmla="*/ 72 w 73"/>
                <a:gd name="T21" fmla="*/ 44 h 44"/>
                <a:gd name="T22" fmla="*/ 48 w 73"/>
                <a:gd name="T23" fmla="*/ 44 h 44"/>
                <a:gd name="T24" fmla="*/ 47 w 73"/>
                <a:gd name="T25" fmla="*/ 43 h 44"/>
                <a:gd name="T26" fmla="*/ 54 w 73"/>
                <a:gd name="T27" fmla="*/ 39 h 44"/>
                <a:gd name="T28" fmla="*/ 52 w 73"/>
                <a:gd name="T29" fmla="*/ 9 h 44"/>
                <a:gd name="T30" fmla="*/ 35 w 73"/>
                <a:gd name="T31" fmla="*/ 44 h 44"/>
                <a:gd name="T32" fmla="*/ 32 w 73"/>
                <a:gd name="T33" fmla="*/ 44 h 44"/>
                <a:gd name="T34" fmla="*/ 16 w 73"/>
                <a:gd name="T35" fmla="*/ 10 h 44"/>
                <a:gd name="T36" fmla="*/ 14 w 73"/>
                <a:gd name="T37" fmla="*/ 39 h 44"/>
                <a:gd name="T38" fmla="*/ 21 w 73"/>
                <a:gd name="T39" fmla="*/ 42 h 44"/>
                <a:gd name="T40" fmla="*/ 21 w 73"/>
                <a:gd name="T41" fmla="*/ 44 h 44"/>
                <a:gd name="T42" fmla="*/ 2 w 73"/>
                <a:gd name="T43" fmla="*/ 44 h 44"/>
                <a:gd name="T44" fmla="*/ 1 w 73"/>
                <a:gd name="T45" fmla="*/ 42 h 44"/>
                <a:gd name="T46" fmla="*/ 9 w 73"/>
                <a:gd name="T47" fmla="*/ 31 h 44"/>
                <a:gd name="T48" fmla="*/ 12 w 73"/>
                <a:gd name="T49" fmla="*/ 6 h 44"/>
                <a:gd name="T50" fmla="*/ 5 w 73"/>
                <a:gd name="T51" fmla="*/ 1 h 44"/>
                <a:gd name="T52" fmla="*/ 5 w 73"/>
                <a:gd name="T5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44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62" y="0"/>
                    <a:pt x="63" y="0"/>
                  </a:cubicBezTo>
                  <a:cubicBezTo>
                    <a:pt x="64" y="0"/>
                    <a:pt x="67" y="0"/>
                    <a:pt x="68" y="0"/>
                  </a:cubicBezTo>
                  <a:cubicBezTo>
                    <a:pt x="69" y="0"/>
                    <a:pt x="69" y="1"/>
                    <a:pt x="68" y="1"/>
                  </a:cubicBezTo>
                  <a:cubicBezTo>
                    <a:pt x="68" y="1"/>
                    <a:pt x="62" y="4"/>
                    <a:pt x="61" y="5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40"/>
                    <a:pt x="71" y="43"/>
                    <a:pt x="72" y="43"/>
                  </a:cubicBezTo>
                  <a:cubicBezTo>
                    <a:pt x="73" y="43"/>
                    <a:pt x="73" y="44"/>
                    <a:pt x="72" y="44"/>
                  </a:cubicBezTo>
                  <a:cubicBezTo>
                    <a:pt x="69" y="44"/>
                    <a:pt x="51" y="44"/>
                    <a:pt x="48" y="44"/>
                  </a:cubicBezTo>
                  <a:cubicBezTo>
                    <a:pt x="47" y="44"/>
                    <a:pt x="46" y="43"/>
                    <a:pt x="47" y="43"/>
                  </a:cubicBezTo>
                  <a:cubicBezTo>
                    <a:pt x="49" y="42"/>
                    <a:pt x="53" y="41"/>
                    <a:pt x="54" y="3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1"/>
                    <a:pt x="20" y="42"/>
                    <a:pt x="21" y="42"/>
                  </a:cubicBezTo>
                  <a:cubicBezTo>
                    <a:pt x="21" y="43"/>
                    <a:pt x="21" y="44"/>
                    <a:pt x="21" y="44"/>
                  </a:cubicBezTo>
                  <a:cubicBezTo>
                    <a:pt x="17" y="43"/>
                    <a:pt x="3" y="43"/>
                    <a:pt x="2" y="44"/>
                  </a:cubicBezTo>
                  <a:cubicBezTo>
                    <a:pt x="1" y="44"/>
                    <a:pt x="0" y="43"/>
                    <a:pt x="1" y="42"/>
                  </a:cubicBezTo>
                  <a:cubicBezTo>
                    <a:pt x="6" y="41"/>
                    <a:pt x="8" y="42"/>
                    <a:pt x="9" y="3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7" y="2"/>
                    <a:pt x="5" y="1"/>
                  </a:cubicBezTo>
                  <a:cubicBezTo>
                    <a:pt x="4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399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7" name="Freeform 419"/>
            <p:cNvSpPr>
              <a:spLocks/>
            </p:cNvSpPr>
            <p:nvPr/>
          </p:nvSpPr>
          <p:spPr bwMode="auto">
            <a:xfrm>
              <a:off x="-766763" y="363538"/>
              <a:ext cx="157163" cy="190500"/>
            </a:xfrm>
            <a:custGeom>
              <a:avLst/>
              <a:gdLst>
                <a:gd name="T0" fmla="*/ 41 w 42"/>
                <a:gd name="T1" fmla="*/ 14 h 51"/>
                <a:gd name="T2" fmla="*/ 41 w 42"/>
                <a:gd name="T3" fmla="*/ 3 h 51"/>
                <a:gd name="T4" fmla="*/ 13 w 42"/>
                <a:gd name="T5" fmla="*/ 8 h 51"/>
                <a:gd name="T6" fmla="*/ 14 w 42"/>
                <a:gd name="T7" fmla="*/ 45 h 51"/>
                <a:gd name="T8" fmla="*/ 41 w 42"/>
                <a:gd name="T9" fmla="*/ 46 h 51"/>
                <a:gd name="T10" fmla="*/ 42 w 42"/>
                <a:gd name="T11" fmla="*/ 45 h 51"/>
                <a:gd name="T12" fmla="*/ 42 w 42"/>
                <a:gd name="T13" fmla="*/ 34 h 51"/>
                <a:gd name="T14" fmla="*/ 41 w 42"/>
                <a:gd name="T15" fmla="*/ 34 h 51"/>
                <a:gd name="T16" fmla="*/ 37 w 42"/>
                <a:gd name="T17" fmla="*/ 42 h 51"/>
                <a:gd name="T18" fmla="*/ 19 w 42"/>
                <a:gd name="T19" fmla="*/ 36 h 51"/>
                <a:gd name="T20" fmla="*/ 20 w 42"/>
                <a:gd name="T21" fmla="*/ 12 h 51"/>
                <a:gd name="T22" fmla="*/ 35 w 42"/>
                <a:gd name="T23" fmla="*/ 6 h 51"/>
                <a:gd name="T24" fmla="*/ 39 w 42"/>
                <a:gd name="T25" fmla="*/ 14 h 51"/>
                <a:gd name="T26" fmla="*/ 41 w 42"/>
                <a:gd name="T2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1">
                  <a:moveTo>
                    <a:pt x="41" y="14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36" y="2"/>
                    <a:pt x="24" y="0"/>
                    <a:pt x="13" y="8"/>
                  </a:cubicBezTo>
                  <a:cubicBezTo>
                    <a:pt x="3" y="15"/>
                    <a:pt x="0" y="35"/>
                    <a:pt x="14" y="45"/>
                  </a:cubicBezTo>
                  <a:cubicBezTo>
                    <a:pt x="23" y="51"/>
                    <a:pt x="40" y="46"/>
                    <a:pt x="41" y="46"/>
                  </a:cubicBezTo>
                  <a:cubicBezTo>
                    <a:pt x="41" y="46"/>
                    <a:pt x="42" y="45"/>
                    <a:pt x="42" y="45"/>
                  </a:cubicBezTo>
                  <a:cubicBezTo>
                    <a:pt x="42" y="44"/>
                    <a:pt x="42" y="34"/>
                    <a:pt x="42" y="34"/>
                  </a:cubicBezTo>
                  <a:cubicBezTo>
                    <a:pt x="42" y="33"/>
                    <a:pt x="41" y="33"/>
                    <a:pt x="41" y="34"/>
                  </a:cubicBezTo>
                  <a:cubicBezTo>
                    <a:pt x="41" y="34"/>
                    <a:pt x="39" y="41"/>
                    <a:pt x="37" y="42"/>
                  </a:cubicBezTo>
                  <a:cubicBezTo>
                    <a:pt x="33" y="44"/>
                    <a:pt x="23" y="46"/>
                    <a:pt x="19" y="36"/>
                  </a:cubicBezTo>
                  <a:cubicBezTo>
                    <a:pt x="15" y="29"/>
                    <a:pt x="15" y="20"/>
                    <a:pt x="20" y="12"/>
                  </a:cubicBezTo>
                  <a:cubicBezTo>
                    <a:pt x="25" y="3"/>
                    <a:pt x="34" y="6"/>
                    <a:pt x="35" y="6"/>
                  </a:cubicBezTo>
                  <a:cubicBezTo>
                    <a:pt x="37" y="8"/>
                    <a:pt x="38" y="10"/>
                    <a:pt x="39" y="14"/>
                  </a:cubicBezTo>
                  <a:cubicBezTo>
                    <a:pt x="40" y="15"/>
                    <a:pt x="41" y="15"/>
                    <a:pt x="41" y="14"/>
                  </a:cubicBezTo>
                  <a:close/>
                </a:path>
              </a:pathLst>
            </a:custGeom>
            <a:solidFill>
              <a:srgbClr val="399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8" name="Freeform 420"/>
            <p:cNvSpPr>
              <a:spLocks/>
            </p:cNvSpPr>
            <p:nvPr/>
          </p:nvSpPr>
          <p:spPr bwMode="auto">
            <a:xfrm>
              <a:off x="-601663" y="333375"/>
              <a:ext cx="52388" cy="77788"/>
            </a:xfrm>
            <a:custGeom>
              <a:avLst/>
              <a:gdLst>
                <a:gd name="T0" fmla="*/ 0 w 14"/>
                <a:gd name="T1" fmla="*/ 5 h 21"/>
                <a:gd name="T2" fmla="*/ 11 w 14"/>
                <a:gd name="T3" fmla="*/ 3 h 21"/>
                <a:gd name="T4" fmla="*/ 10 w 14"/>
                <a:gd name="T5" fmla="*/ 12 h 21"/>
                <a:gd name="T6" fmla="*/ 5 w 14"/>
                <a:gd name="T7" fmla="*/ 17 h 21"/>
                <a:gd name="T8" fmla="*/ 11 w 14"/>
                <a:gd name="T9" fmla="*/ 17 h 21"/>
                <a:gd name="T10" fmla="*/ 13 w 14"/>
                <a:gd name="T11" fmla="*/ 14 h 21"/>
                <a:gd name="T12" fmla="*/ 13 w 14"/>
                <a:gd name="T13" fmla="*/ 14 h 21"/>
                <a:gd name="T14" fmla="*/ 13 w 14"/>
                <a:gd name="T15" fmla="*/ 21 h 21"/>
                <a:gd name="T16" fmla="*/ 0 w 14"/>
                <a:gd name="T17" fmla="*/ 21 h 21"/>
                <a:gd name="T18" fmla="*/ 0 w 14"/>
                <a:gd name="T19" fmla="*/ 18 h 21"/>
                <a:gd name="T20" fmla="*/ 7 w 14"/>
                <a:gd name="T21" fmla="*/ 11 h 21"/>
                <a:gd name="T22" fmla="*/ 2 w 14"/>
                <a:gd name="T23" fmla="*/ 6 h 21"/>
                <a:gd name="T24" fmla="*/ 0 w 14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1">
                  <a:moveTo>
                    <a:pt x="0" y="5"/>
                  </a:moveTo>
                  <a:cubicBezTo>
                    <a:pt x="5" y="0"/>
                    <a:pt x="10" y="2"/>
                    <a:pt x="11" y="3"/>
                  </a:cubicBezTo>
                  <a:cubicBezTo>
                    <a:pt x="13" y="5"/>
                    <a:pt x="14" y="8"/>
                    <a:pt x="10" y="12"/>
                  </a:cubicBezTo>
                  <a:cubicBezTo>
                    <a:pt x="9" y="14"/>
                    <a:pt x="5" y="17"/>
                    <a:pt x="5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5"/>
                    <a:pt x="13" y="21"/>
                    <a:pt x="13" y="21"/>
                  </a:cubicBezTo>
                  <a:cubicBezTo>
                    <a:pt x="11" y="21"/>
                    <a:pt x="1" y="21"/>
                    <a:pt x="0" y="2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5" y="13"/>
                    <a:pt x="7" y="11"/>
                  </a:cubicBezTo>
                  <a:cubicBezTo>
                    <a:pt x="9" y="9"/>
                    <a:pt x="9" y="2"/>
                    <a:pt x="2" y="6"/>
                  </a:cubicBezTo>
                  <a:cubicBezTo>
                    <a:pt x="1" y="6"/>
                    <a:pt x="0" y="6"/>
                    <a:pt x="0" y="5"/>
                  </a:cubicBezTo>
                  <a:close/>
                </a:path>
              </a:pathLst>
            </a:custGeom>
            <a:solidFill>
              <a:srgbClr val="399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9" name="Freeform 421"/>
            <p:cNvSpPr>
              <a:spLocks noEditPoints="1"/>
            </p:cNvSpPr>
            <p:nvPr/>
          </p:nvSpPr>
          <p:spPr bwMode="auto">
            <a:xfrm>
              <a:off x="-598488" y="501650"/>
              <a:ext cx="26988" cy="26988"/>
            </a:xfrm>
            <a:custGeom>
              <a:avLst/>
              <a:gdLst>
                <a:gd name="T0" fmla="*/ 4 w 7"/>
                <a:gd name="T1" fmla="*/ 0 h 7"/>
                <a:gd name="T2" fmla="*/ 7 w 7"/>
                <a:gd name="T3" fmla="*/ 4 h 7"/>
                <a:gd name="T4" fmla="*/ 4 w 7"/>
                <a:gd name="T5" fmla="*/ 7 h 7"/>
                <a:gd name="T6" fmla="*/ 0 w 7"/>
                <a:gd name="T7" fmla="*/ 4 h 7"/>
                <a:gd name="T8" fmla="*/ 4 w 7"/>
                <a:gd name="T9" fmla="*/ 0 h 7"/>
                <a:gd name="T10" fmla="*/ 4 w 7"/>
                <a:gd name="T11" fmla="*/ 1 h 7"/>
                <a:gd name="T12" fmla="*/ 1 w 7"/>
                <a:gd name="T13" fmla="*/ 4 h 7"/>
                <a:gd name="T14" fmla="*/ 4 w 7"/>
                <a:gd name="T15" fmla="*/ 6 h 7"/>
                <a:gd name="T16" fmla="*/ 6 w 7"/>
                <a:gd name="T17" fmla="*/ 4 h 7"/>
                <a:gd name="T18" fmla="*/ 4 w 7"/>
                <a:gd name="T19" fmla="*/ 1 h 7"/>
                <a:gd name="T20" fmla="*/ 3 w 7"/>
                <a:gd name="T21" fmla="*/ 6 h 7"/>
                <a:gd name="T22" fmla="*/ 2 w 7"/>
                <a:gd name="T23" fmla="*/ 6 h 7"/>
                <a:gd name="T24" fmla="*/ 2 w 7"/>
                <a:gd name="T25" fmla="*/ 2 h 7"/>
                <a:gd name="T26" fmla="*/ 3 w 7"/>
                <a:gd name="T27" fmla="*/ 2 h 7"/>
                <a:gd name="T28" fmla="*/ 5 w 7"/>
                <a:gd name="T29" fmla="*/ 2 h 7"/>
                <a:gd name="T30" fmla="*/ 5 w 7"/>
                <a:gd name="T31" fmla="*/ 3 h 7"/>
                <a:gd name="T32" fmla="*/ 4 w 7"/>
                <a:gd name="T33" fmla="*/ 4 h 7"/>
                <a:gd name="T34" fmla="*/ 4 w 7"/>
                <a:gd name="T35" fmla="*/ 4 h 7"/>
                <a:gd name="T36" fmla="*/ 5 w 7"/>
                <a:gd name="T37" fmla="*/ 5 h 7"/>
                <a:gd name="T38" fmla="*/ 5 w 7"/>
                <a:gd name="T39" fmla="*/ 6 h 7"/>
                <a:gd name="T40" fmla="*/ 4 w 7"/>
                <a:gd name="T41" fmla="*/ 6 h 7"/>
                <a:gd name="T42" fmla="*/ 4 w 7"/>
                <a:gd name="T43" fmla="*/ 5 h 7"/>
                <a:gd name="T44" fmla="*/ 3 w 7"/>
                <a:gd name="T45" fmla="*/ 4 h 7"/>
                <a:gd name="T46" fmla="*/ 3 w 7"/>
                <a:gd name="T47" fmla="*/ 4 h 7"/>
                <a:gd name="T48" fmla="*/ 3 w 7"/>
                <a:gd name="T49" fmla="*/ 6 h 7"/>
                <a:gd name="T50" fmla="*/ 3 w 7"/>
                <a:gd name="T51" fmla="*/ 3 h 7"/>
                <a:gd name="T52" fmla="*/ 3 w 7"/>
                <a:gd name="T53" fmla="*/ 3 h 7"/>
                <a:gd name="T54" fmla="*/ 4 w 7"/>
                <a:gd name="T55" fmla="*/ 3 h 7"/>
                <a:gd name="T56" fmla="*/ 3 w 7"/>
                <a:gd name="T57" fmla="*/ 2 h 7"/>
                <a:gd name="T58" fmla="*/ 3 w 7"/>
                <a:gd name="T59" fmla="*/ 2 h 7"/>
                <a:gd name="T60" fmla="*/ 3 w 7"/>
                <a:gd name="T6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5" y="0"/>
                    <a:pt x="7" y="2"/>
                    <a:pt x="7" y="4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4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  <a:close/>
                  <a:moveTo>
                    <a:pt x="3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6"/>
                  </a:ln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0" name="Freeform 422"/>
            <p:cNvSpPr>
              <a:spLocks noEditPoints="1"/>
            </p:cNvSpPr>
            <p:nvPr/>
          </p:nvSpPr>
          <p:spPr bwMode="auto">
            <a:xfrm>
              <a:off x="-598488" y="501650"/>
              <a:ext cx="26988" cy="26988"/>
            </a:xfrm>
            <a:custGeom>
              <a:avLst/>
              <a:gdLst>
                <a:gd name="T0" fmla="*/ 4 w 7"/>
                <a:gd name="T1" fmla="*/ 0 h 7"/>
                <a:gd name="T2" fmla="*/ 7 w 7"/>
                <a:gd name="T3" fmla="*/ 4 h 7"/>
                <a:gd name="T4" fmla="*/ 4 w 7"/>
                <a:gd name="T5" fmla="*/ 7 h 7"/>
                <a:gd name="T6" fmla="*/ 0 w 7"/>
                <a:gd name="T7" fmla="*/ 4 h 7"/>
                <a:gd name="T8" fmla="*/ 4 w 7"/>
                <a:gd name="T9" fmla="*/ 0 h 7"/>
                <a:gd name="T10" fmla="*/ 4 w 7"/>
                <a:gd name="T11" fmla="*/ 1 h 7"/>
                <a:gd name="T12" fmla="*/ 1 w 7"/>
                <a:gd name="T13" fmla="*/ 4 h 7"/>
                <a:gd name="T14" fmla="*/ 4 w 7"/>
                <a:gd name="T15" fmla="*/ 6 h 7"/>
                <a:gd name="T16" fmla="*/ 6 w 7"/>
                <a:gd name="T17" fmla="*/ 4 h 7"/>
                <a:gd name="T18" fmla="*/ 4 w 7"/>
                <a:gd name="T19" fmla="*/ 1 h 7"/>
                <a:gd name="T20" fmla="*/ 3 w 7"/>
                <a:gd name="T21" fmla="*/ 6 h 7"/>
                <a:gd name="T22" fmla="*/ 2 w 7"/>
                <a:gd name="T23" fmla="*/ 6 h 7"/>
                <a:gd name="T24" fmla="*/ 2 w 7"/>
                <a:gd name="T25" fmla="*/ 2 h 7"/>
                <a:gd name="T26" fmla="*/ 3 w 7"/>
                <a:gd name="T27" fmla="*/ 2 h 7"/>
                <a:gd name="T28" fmla="*/ 5 w 7"/>
                <a:gd name="T29" fmla="*/ 2 h 7"/>
                <a:gd name="T30" fmla="*/ 5 w 7"/>
                <a:gd name="T31" fmla="*/ 3 h 7"/>
                <a:gd name="T32" fmla="*/ 4 w 7"/>
                <a:gd name="T33" fmla="*/ 4 h 7"/>
                <a:gd name="T34" fmla="*/ 4 w 7"/>
                <a:gd name="T35" fmla="*/ 4 h 7"/>
                <a:gd name="T36" fmla="*/ 5 w 7"/>
                <a:gd name="T37" fmla="*/ 5 h 7"/>
                <a:gd name="T38" fmla="*/ 5 w 7"/>
                <a:gd name="T39" fmla="*/ 6 h 7"/>
                <a:gd name="T40" fmla="*/ 4 w 7"/>
                <a:gd name="T41" fmla="*/ 6 h 7"/>
                <a:gd name="T42" fmla="*/ 4 w 7"/>
                <a:gd name="T43" fmla="*/ 5 h 7"/>
                <a:gd name="T44" fmla="*/ 3 w 7"/>
                <a:gd name="T45" fmla="*/ 4 h 7"/>
                <a:gd name="T46" fmla="*/ 3 w 7"/>
                <a:gd name="T47" fmla="*/ 4 h 7"/>
                <a:gd name="T48" fmla="*/ 3 w 7"/>
                <a:gd name="T49" fmla="*/ 6 h 7"/>
                <a:gd name="T50" fmla="*/ 3 w 7"/>
                <a:gd name="T51" fmla="*/ 3 h 7"/>
                <a:gd name="T52" fmla="*/ 3 w 7"/>
                <a:gd name="T53" fmla="*/ 3 h 7"/>
                <a:gd name="T54" fmla="*/ 4 w 7"/>
                <a:gd name="T55" fmla="*/ 3 h 7"/>
                <a:gd name="T56" fmla="*/ 3 w 7"/>
                <a:gd name="T57" fmla="*/ 2 h 7"/>
                <a:gd name="T58" fmla="*/ 3 w 7"/>
                <a:gd name="T59" fmla="*/ 2 h 7"/>
                <a:gd name="T60" fmla="*/ 3 w 7"/>
                <a:gd name="T6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5" y="0"/>
                    <a:pt x="7" y="2"/>
                    <a:pt x="7" y="4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4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  <a:close/>
                  <a:moveTo>
                    <a:pt x="3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6"/>
                  </a:ln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399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-1508985" y="1899067"/>
            <a:ext cx="3018971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Rectangle 316">
            <a:hlinkClick r:id="rId9" action="ppaction://hlinksldjump"/>
          </p:cNvPr>
          <p:cNvSpPr/>
          <p:nvPr/>
        </p:nvSpPr>
        <p:spPr>
          <a:xfrm>
            <a:off x="569473" y="4045856"/>
            <a:ext cx="3018971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Rectangle 317">
            <a:hlinkClick r:id="rId10" action="ppaction://hlinksldjump"/>
          </p:cNvPr>
          <p:cNvSpPr/>
          <p:nvPr/>
        </p:nvSpPr>
        <p:spPr>
          <a:xfrm>
            <a:off x="5984759" y="-210529"/>
            <a:ext cx="2131219" cy="1023254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Rectangle 319">
            <a:hlinkClick r:id="rId9" action="ppaction://hlinksldjump"/>
          </p:cNvPr>
          <p:cNvSpPr/>
          <p:nvPr/>
        </p:nvSpPr>
        <p:spPr>
          <a:xfrm>
            <a:off x="5982057" y="198361"/>
            <a:ext cx="3294738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Rectangle 315">
            <a:hlinkClick r:id="rId9" action="ppaction://hlinksldjump"/>
          </p:cNvPr>
          <p:cNvSpPr/>
          <p:nvPr/>
        </p:nvSpPr>
        <p:spPr>
          <a:xfrm>
            <a:off x="721873" y="4198256"/>
            <a:ext cx="3018971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TextBox 321"/>
          <p:cNvSpPr txBox="1"/>
          <p:nvPr/>
        </p:nvSpPr>
        <p:spPr>
          <a:xfrm>
            <a:off x="475712" y="4173822"/>
            <a:ext cx="1747094" cy="184666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0" rIns="0" bIns="0" rtlCol="0" anchor="b" anchorCtr="0">
            <a:spAutoFit/>
          </a:bodyPr>
          <a:lstStyle/>
          <a:p>
            <a:pPr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QUESTIONS?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437182" y="4427693"/>
            <a:ext cx="2955953" cy="36163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  <a:buFont typeface="Verdana" panose="020B0604030504040204" pitchFamily="34" charset="0"/>
              <a:buChar char="›"/>
            </a:pPr>
            <a:r>
              <a:rPr lang="en-US" sz="1050" dirty="0" smtClean="0">
                <a:solidFill>
                  <a:schemeClr val="bg1"/>
                </a:solidFill>
                <a:hlinkClick r:id="rId11"/>
              </a:rPr>
              <a:t>marketingacademy@emc.com</a:t>
            </a:r>
            <a:endParaRPr lang="en-US" sz="105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buClr>
                <a:schemeClr val="tx2">
                  <a:lumMod val="40000"/>
                  <a:lumOff val="60000"/>
                </a:schemeClr>
              </a:buClr>
            </a:pP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41" name="Rectangle 240">
            <a:hlinkClick r:id="rId9" action="ppaction://hlinksldjump"/>
          </p:cNvPr>
          <p:cNvSpPr/>
          <p:nvPr/>
        </p:nvSpPr>
        <p:spPr>
          <a:xfrm>
            <a:off x="5849262" y="3116645"/>
            <a:ext cx="3100139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TextBox 241"/>
          <p:cNvSpPr txBox="1"/>
          <p:nvPr/>
        </p:nvSpPr>
        <p:spPr>
          <a:xfrm>
            <a:off x="6680108" y="3093927"/>
            <a:ext cx="2294246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solidFill>
                  <a:schemeClr val="tx2"/>
                </a:solidFill>
                <a:hlinkClick r:id="rId9" action="ppaction://hlinksldjump"/>
              </a:rPr>
              <a:t>RECOMMENDED READING</a:t>
            </a: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26" name="Straight Connector 325"/>
          <p:cNvCxnSpPr/>
          <p:nvPr/>
        </p:nvCxnSpPr>
        <p:spPr>
          <a:xfrm flipH="1">
            <a:off x="5706236" y="3280373"/>
            <a:ext cx="3248300" cy="11628"/>
          </a:xfrm>
          <a:prstGeom prst="line">
            <a:avLst/>
          </a:prstGeom>
          <a:solidFill>
            <a:schemeClr val="tx2"/>
          </a:solidFill>
          <a:ln w="12700" cmpd="sng">
            <a:solidFill>
              <a:schemeClr val="tx2">
                <a:lumMod val="50000"/>
              </a:schemeClr>
            </a:solidFill>
            <a:prstDash val="sysDot"/>
            <a:headEnd type="none" w="med" len="med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43" name="Group 242"/>
          <p:cNvGrpSpPr/>
          <p:nvPr/>
        </p:nvGrpSpPr>
        <p:grpSpPr>
          <a:xfrm rot="3603096">
            <a:off x="5945098" y="3028159"/>
            <a:ext cx="659184" cy="695580"/>
            <a:chOff x="9494838" y="2471738"/>
            <a:chExt cx="1293813" cy="1365250"/>
          </a:xfrm>
          <a:effectLst>
            <a:outerShdw blurRad="50800" dist="25400" dir="3000000" sx="98000" sy="98000" algn="ctr" rotWithShape="0">
              <a:schemeClr val="bg2">
                <a:alpha val="36000"/>
              </a:schemeClr>
            </a:outerShdw>
          </a:effectLst>
        </p:grpSpPr>
        <p:sp>
          <p:nvSpPr>
            <p:cNvPr id="247" name="Freeform 274"/>
            <p:cNvSpPr>
              <a:spLocks noEditPoints="1"/>
            </p:cNvSpPr>
            <p:nvPr/>
          </p:nvSpPr>
          <p:spPr bwMode="auto">
            <a:xfrm>
              <a:off x="9494838" y="2471738"/>
              <a:ext cx="1257300" cy="1349375"/>
            </a:xfrm>
            <a:custGeom>
              <a:avLst/>
              <a:gdLst>
                <a:gd name="T0" fmla="*/ 447 w 859"/>
                <a:gd name="T1" fmla="*/ 11 h 922"/>
                <a:gd name="T2" fmla="*/ 24 w 859"/>
                <a:gd name="T3" fmla="*/ 266 h 922"/>
                <a:gd name="T4" fmla="*/ 11 w 859"/>
                <a:gd name="T5" fmla="*/ 318 h 922"/>
                <a:gd name="T6" fmla="*/ 361 w 859"/>
                <a:gd name="T7" fmla="*/ 899 h 922"/>
                <a:gd name="T8" fmla="*/ 412 w 859"/>
                <a:gd name="T9" fmla="*/ 912 h 922"/>
                <a:gd name="T10" fmla="*/ 836 w 859"/>
                <a:gd name="T11" fmla="*/ 656 h 922"/>
                <a:gd name="T12" fmla="*/ 849 w 859"/>
                <a:gd name="T13" fmla="*/ 605 h 922"/>
                <a:gd name="T14" fmla="*/ 499 w 859"/>
                <a:gd name="T15" fmla="*/ 24 h 922"/>
                <a:gd name="T16" fmla="*/ 447 w 859"/>
                <a:gd name="T17" fmla="*/ 11 h 922"/>
                <a:gd name="T18" fmla="*/ 797 w 859"/>
                <a:gd name="T19" fmla="*/ 592 h 922"/>
                <a:gd name="T20" fmla="*/ 373 w 859"/>
                <a:gd name="T21" fmla="*/ 847 h 922"/>
                <a:gd name="T22" fmla="*/ 60 w 859"/>
                <a:gd name="T23" fmla="*/ 327 h 922"/>
                <a:gd name="T24" fmla="*/ 484 w 859"/>
                <a:gd name="T25" fmla="*/ 72 h 922"/>
                <a:gd name="T26" fmla="*/ 797 w 859"/>
                <a:gd name="T27" fmla="*/ 59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9" h="922">
                  <a:moveTo>
                    <a:pt x="447" y="11"/>
                  </a:moveTo>
                  <a:cubicBezTo>
                    <a:pt x="24" y="266"/>
                    <a:pt x="24" y="266"/>
                    <a:pt x="24" y="266"/>
                  </a:cubicBezTo>
                  <a:cubicBezTo>
                    <a:pt x="6" y="277"/>
                    <a:pt x="0" y="300"/>
                    <a:pt x="11" y="318"/>
                  </a:cubicBezTo>
                  <a:cubicBezTo>
                    <a:pt x="361" y="899"/>
                    <a:pt x="361" y="899"/>
                    <a:pt x="361" y="899"/>
                  </a:cubicBezTo>
                  <a:cubicBezTo>
                    <a:pt x="371" y="916"/>
                    <a:pt x="395" y="922"/>
                    <a:pt x="412" y="912"/>
                  </a:cubicBezTo>
                  <a:cubicBezTo>
                    <a:pt x="836" y="656"/>
                    <a:pt x="836" y="656"/>
                    <a:pt x="836" y="656"/>
                  </a:cubicBezTo>
                  <a:cubicBezTo>
                    <a:pt x="854" y="646"/>
                    <a:pt x="859" y="622"/>
                    <a:pt x="849" y="605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88" y="6"/>
                    <a:pt x="465" y="0"/>
                    <a:pt x="447" y="11"/>
                  </a:cubicBezTo>
                  <a:moveTo>
                    <a:pt x="797" y="592"/>
                  </a:moveTo>
                  <a:cubicBezTo>
                    <a:pt x="373" y="847"/>
                    <a:pt x="373" y="847"/>
                    <a:pt x="373" y="847"/>
                  </a:cubicBezTo>
                  <a:cubicBezTo>
                    <a:pt x="60" y="327"/>
                    <a:pt x="60" y="327"/>
                    <a:pt x="60" y="327"/>
                  </a:cubicBezTo>
                  <a:cubicBezTo>
                    <a:pt x="484" y="72"/>
                    <a:pt x="484" y="72"/>
                    <a:pt x="484" y="72"/>
                  </a:cubicBezTo>
                  <a:cubicBezTo>
                    <a:pt x="797" y="592"/>
                    <a:pt x="797" y="592"/>
                    <a:pt x="797" y="592"/>
                  </a:cubicBezTo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271"/>
            <p:cNvSpPr>
              <a:spLocks/>
            </p:cNvSpPr>
            <p:nvPr/>
          </p:nvSpPr>
          <p:spPr bwMode="auto">
            <a:xfrm>
              <a:off x="10059988" y="2506663"/>
              <a:ext cx="728663" cy="1330325"/>
            </a:xfrm>
            <a:custGeom>
              <a:avLst/>
              <a:gdLst>
                <a:gd name="T0" fmla="*/ 112 w 498"/>
                <a:gd name="T1" fmla="*/ 0 h 910"/>
                <a:gd name="T2" fmla="*/ 113 w 498"/>
                <a:gd name="T3" fmla="*/ 1 h 910"/>
                <a:gd name="T4" fmla="*/ 463 w 498"/>
                <a:gd name="T5" fmla="*/ 582 h 910"/>
                <a:gd name="T6" fmla="*/ 468 w 498"/>
                <a:gd name="T7" fmla="*/ 601 h 910"/>
                <a:gd name="T8" fmla="*/ 450 w 498"/>
                <a:gd name="T9" fmla="*/ 633 h 910"/>
                <a:gd name="T10" fmla="*/ 450 w 498"/>
                <a:gd name="T11" fmla="*/ 633 h 910"/>
                <a:gd name="T12" fmla="*/ 311 w 498"/>
                <a:gd name="T13" fmla="*/ 717 h 910"/>
                <a:gd name="T14" fmla="*/ 311 w 498"/>
                <a:gd name="T15" fmla="*/ 717 h 910"/>
                <a:gd name="T16" fmla="*/ 26 w 498"/>
                <a:gd name="T17" fmla="*/ 889 h 910"/>
                <a:gd name="T18" fmla="*/ 7 w 498"/>
                <a:gd name="T19" fmla="*/ 894 h 910"/>
                <a:gd name="T20" fmla="*/ 0 w 498"/>
                <a:gd name="T21" fmla="*/ 893 h 910"/>
                <a:gd name="T22" fmla="*/ 31 w 498"/>
                <a:gd name="T23" fmla="*/ 910 h 910"/>
                <a:gd name="T24" fmla="*/ 51 w 498"/>
                <a:gd name="T25" fmla="*/ 905 h 910"/>
                <a:gd name="T26" fmla="*/ 474 w 498"/>
                <a:gd name="T27" fmla="*/ 650 h 910"/>
                <a:gd name="T28" fmla="*/ 487 w 498"/>
                <a:gd name="T29" fmla="*/ 598 h 910"/>
                <a:gd name="T30" fmla="*/ 137 w 498"/>
                <a:gd name="T31" fmla="*/ 17 h 910"/>
                <a:gd name="T32" fmla="*/ 112 w 498"/>
                <a:gd name="T33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8" h="910">
                  <a:moveTo>
                    <a:pt x="112" y="0"/>
                  </a:moveTo>
                  <a:cubicBezTo>
                    <a:pt x="112" y="0"/>
                    <a:pt x="112" y="1"/>
                    <a:pt x="113" y="1"/>
                  </a:cubicBezTo>
                  <a:cubicBezTo>
                    <a:pt x="463" y="582"/>
                    <a:pt x="463" y="582"/>
                    <a:pt x="463" y="582"/>
                  </a:cubicBezTo>
                  <a:cubicBezTo>
                    <a:pt x="466" y="588"/>
                    <a:pt x="468" y="594"/>
                    <a:pt x="468" y="601"/>
                  </a:cubicBezTo>
                  <a:cubicBezTo>
                    <a:pt x="468" y="614"/>
                    <a:pt x="462" y="626"/>
                    <a:pt x="450" y="633"/>
                  </a:cubicBezTo>
                  <a:cubicBezTo>
                    <a:pt x="450" y="633"/>
                    <a:pt x="450" y="633"/>
                    <a:pt x="450" y="633"/>
                  </a:cubicBezTo>
                  <a:cubicBezTo>
                    <a:pt x="311" y="717"/>
                    <a:pt x="311" y="717"/>
                    <a:pt x="311" y="717"/>
                  </a:cubicBezTo>
                  <a:cubicBezTo>
                    <a:pt x="311" y="717"/>
                    <a:pt x="311" y="717"/>
                    <a:pt x="311" y="717"/>
                  </a:cubicBezTo>
                  <a:cubicBezTo>
                    <a:pt x="26" y="889"/>
                    <a:pt x="26" y="889"/>
                    <a:pt x="26" y="889"/>
                  </a:cubicBezTo>
                  <a:cubicBezTo>
                    <a:pt x="20" y="892"/>
                    <a:pt x="14" y="894"/>
                    <a:pt x="7" y="894"/>
                  </a:cubicBezTo>
                  <a:cubicBezTo>
                    <a:pt x="5" y="894"/>
                    <a:pt x="2" y="894"/>
                    <a:pt x="0" y="893"/>
                  </a:cubicBezTo>
                  <a:cubicBezTo>
                    <a:pt x="7" y="904"/>
                    <a:pt x="19" y="910"/>
                    <a:pt x="31" y="910"/>
                  </a:cubicBezTo>
                  <a:cubicBezTo>
                    <a:pt x="38" y="910"/>
                    <a:pt x="45" y="908"/>
                    <a:pt x="51" y="905"/>
                  </a:cubicBezTo>
                  <a:cubicBezTo>
                    <a:pt x="474" y="650"/>
                    <a:pt x="474" y="650"/>
                    <a:pt x="474" y="650"/>
                  </a:cubicBezTo>
                  <a:cubicBezTo>
                    <a:pt x="492" y="639"/>
                    <a:pt x="498" y="616"/>
                    <a:pt x="487" y="598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1" y="8"/>
                    <a:pt x="122" y="2"/>
                    <a:pt x="112" y="0"/>
                  </a:cubicBezTo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272"/>
            <p:cNvSpPr>
              <a:spLocks/>
            </p:cNvSpPr>
            <p:nvPr/>
          </p:nvSpPr>
          <p:spPr bwMode="auto">
            <a:xfrm>
              <a:off x="9583738" y="2578100"/>
              <a:ext cx="1077913" cy="1133475"/>
            </a:xfrm>
            <a:custGeom>
              <a:avLst/>
              <a:gdLst>
                <a:gd name="T0" fmla="*/ 0 w 679"/>
                <a:gd name="T1" fmla="*/ 235 h 714"/>
                <a:gd name="T2" fmla="*/ 288 w 679"/>
                <a:gd name="T3" fmla="*/ 714 h 714"/>
                <a:gd name="T4" fmla="*/ 679 w 679"/>
                <a:gd name="T5" fmla="*/ 479 h 714"/>
                <a:gd name="T6" fmla="*/ 389 w 679"/>
                <a:gd name="T7" fmla="*/ 0 h 714"/>
                <a:gd name="T8" fmla="*/ 0 w 679"/>
                <a:gd name="T9" fmla="*/ 23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714">
                  <a:moveTo>
                    <a:pt x="0" y="235"/>
                  </a:moveTo>
                  <a:lnTo>
                    <a:pt x="288" y="714"/>
                  </a:lnTo>
                  <a:lnTo>
                    <a:pt x="679" y="479"/>
                  </a:lnTo>
                  <a:lnTo>
                    <a:pt x="389" y="0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273"/>
            <p:cNvSpPr>
              <a:spLocks/>
            </p:cNvSpPr>
            <p:nvPr/>
          </p:nvSpPr>
          <p:spPr bwMode="auto">
            <a:xfrm>
              <a:off x="9583738" y="2578100"/>
              <a:ext cx="1077913" cy="1133475"/>
            </a:xfrm>
            <a:custGeom>
              <a:avLst/>
              <a:gdLst>
                <a:gd name="T0" fmla="*/ 0 w 679"/>
                <a:gd name="T1" fmla="*/ 235 h 714"/>
                <a:gd name="T2" fmla="*/ 288 w 679"/>
                <a:gd name="T3" fmla="*/ 714 h 714"/>
                <a:gd name="T4" fmla="*/ 679 w 679"/>
                <a:gd name="T5" fmla="*/ 479 h 714"/>
                <a:gd name="T6" fmla="*/ 389 w 679"/>
                <a:gd name="T7" fmla="*/ 0 h 714"/>
                <a:gd name="T8" fmla="*/ 0 w 679"/>
                <a:gd name="T9" fmla="*/ 23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714">
                  <a:moveTo>
                    <a:pt x="0" y="235"/>
                  </a:moveTo>
                  <a:lnTo>
                    <a:pt x="288" y="714"/>
                  </a:lnTo>
                  <a:lnTo>
                    <a:pt x="679" y="479"/>
                  </a:lnTo>
                  <a:lnTo>
                    <a:pt x="389" y="0"/>
                  </a:lnTo>
                  <a:lnTo>
                    <a:pt x="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275"/>
            <p:cNvSpPr>
              <a:spLocks/>
            </p:cNvSpPr>
            <p:nvPr/>
          </p:nvSpPr>
          <p:spPr bwMode="auto">
            <a:xfrm>
              <a:off x="10301288" y="3516313"/>
              <a:ext cx="155575" cy="109538"/>
            </a:xfrm>
            <a:custGeom>
              <a:avLst/>
              <a:gdLst>
                <a:gd name="T0" fmla="*/ 98 w 98"/>
                <a:gd name="T1" fmla="*/ 16 h 69"/>
                <a:gd name="T2" fmla="*/ 9 w 98"/>
                <a:gd name="T3" fmla="*/ 69 h 69"/>
                <a:gd name="T4" fmla="*/ 0 w 98"/>
                <a:gd name="T5" fmla="*/ 54 h 69"/>
                <a:gd name="T6" fmla="*/ 89 w 98"/>
                <a:gd name="T7" fmla="*/ 0 h 69"/>
                <a:gd name="T8" fmla="*/ 98 w 98"/>
                <a:gd name="T9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9">
                  <a:moveTo>
                    <a:pt x="98" y="16"/>
                  </a:moveTo>
                  <a:lnTo>
                    <a:pt x="9" y="69"/>
                  </a:lnTo>
                  <a:lnTo>
                    <a:pt x="0" y="54"/>
                  </a:lnTo>
                  <a:lnTo>
                    <a:pt x="89" y="0"/>
                  </a:lnTo>
                  <a:lnTo>
                    <a:pt x="98" y="16"/>
                  </a:lnTo>
                  <a:close/>
                </a:path>
              </a:pathLst>
            </a:cu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276"/>
            <p:cNvSpPr>
              <a:spLocks/>
            </p:cNvSpPr>
            <p:nvPr/>
          </p:nvSpPr>
          <p:spPr bwMode="auto">
            <a:xfrm>
              <a:off x="9788526" y="2800350"/>
              <a:ext cx="149225" cy="111125"/>
            </a:xfrm>
            <a:custGeom>
              <a:avLst/>
              <a:gdLst>
                <a:gd name="T0" fmla="*/ 94 w 94"/>
                <a:gd name="T1" fmla="*/ 20 h 70"/>
                <a:gd name="T2" fmla="*/ 12 w 94"/>
                <a:gd name="T3" fmla="*/ 70 h 70"/>
                <a:gd name="T4" fmla="*/ 0 w 94"/>
                <a:gd name="T5" fmla="*/ 49 h 70"/>
                <a:gd name="T6" fmla="*/ 82 w 94"/>
                <a:gd name="T7" fmla="*/ 0 h 70"/>
                <a:gd name="T8" fmla="*/ 94 w 94"/>
                <a:gd name="T9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70">
                  <a:moveTo>
                    <a:pt x="94" y="20"/>
                  </a:moveTo>
                  <a:lnTo>
                    <a:pt x="12" y="70"/>
                  </a:lnTo>
                  <a:lnTo>
                    <a:pt x="0" y="49"/>
                  </a:lnTo>
                  <a:lnTo>
                    <a:pt x="82" y="0"/>
                  </a:lnTo>
                  <a:lnTo>
                    <a:pt x="94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277"/>
            <p:cNvSpPr>
              <a:spLocks/>
            </p:cNvSpPr>
            <p:nvPr/>
          </p:nvSpPr>
          <p:spPr bwMode="auto">
            <a:xfrm>
              <a:off x="9788526" y="2800350"/>
              <a:ext cx="149225" cy="111125"/>
            </a:xfrm>
            <a:custGeom>
              <a:avLst/>
              <a:gdLst>
                <a:gd name="T0" fmla="*/ 94 w 94"/>
                <a:gd name="T1" fmla="*/ 20 h 70"/>
                <a:gd name="T2" fmla="*/ 12 w 94"/>
                <a:gd name="T3" fmla="*/ 70 h 70"/>
                <a:gd name="T4" fmla="*/ 0 w 94"/>
                <a:gd name="T5" fmla="*/ 49 h 70"/>
                <a:gd name="T6" fmla="*/ 82 w 94"/>
                <a:gd name="T7" fmla="*/ 0 h 70"/>
                <a:gd name="T8" fmla="*/ 94 w 94"/>
                <a:gd name="T9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70">
                  <a:moveTo>
                    <a:pt x="94" y="20"/>
                  </a:moveTo>
                  <a:lnTo>
                    <a:pt x="12" y="70"/>
                  </a:lnTo>
                  <a:lnTo>
                    <a:pt x="0" y="49"/>
                  </a:lnTo>
                  <a:lnTo>
                    <a:pt x="82" y="0"/>
                  </a:lnTo>
                  <a:lnTo>
                    <a:pt x="94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278"/>
            <p:cNvSpPr>
              <a:spLocks/>
            </p:cNvSpPr>
            <p:nvPr/>
          </p:nvSpPr>
          <p:spPr bwMode="auto">
            <a:xfrm>
              <a:off x="9817101" y="2871788"/>
              <a:ext cx="114300" cy="88900"/>
            </a:xfrm>
            <a:custGeom>
              <a:avLst/>
              <a:gdLst>
                <a:gd name="T0" fmla="*/ 72 w 72"/>
                <a:gd name="T1" fmla="*/ 20 h 56"/>
                <a:gd name="T2" fmla="*/ 12 w 72"/>
                <a:gd name="T3" fmla="*/ 56 h 56"/>
                <a:gd name="T4" fmla="*/ 0 w 72"/>
                <a:gd name="T5" fmla="*/ 36 h 56"/>
                <a:gd name="T6" fmla="*/ 60 w 72"/>
                <a:gd name="T7" fmla="*/ 0 h 56"/>
                <a:gd name="T8" fmla="*/ 72 w 72"/>
                <a:gd name="T9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6">
                  <a:moveTo>
                    <a:pt x="72" y="20"/>
                  </a:moveTo>
                  <a:lnTo>
                    <a:pt x="12" y="56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72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279"/>
            <p:cNvSpPr>
              <a:spLocks/>
            </p:cNvSpPr>
            <p:nvPr/>
          </p:nvSpPr>
          <p:spPr bwMode="auto">
            <a:xfrm>
              <a:off x="10115551" y="2689225"/>
              <a:ext cx="119063" cy="92075"/>
            </a:xfrm>
            <a:custGeom>
              <a:avLst/>
              <a:gdLst>
                <a:gd name="T0" fmla="*/ 75 w 75"/>
                <a:gd name="T1" fmla="*/ 20 h 58"/>
                <a:gd name="T2" fmla="*/ 12 w 75"/>
                <a:gd name="T3" fmla="*/ 58 h 58"/>
                <a:gd name="T4" fmla="*/ 0 w 75"/>
                <a:gd name="T5" fmla="*/ 38 h 58"/>
                <a:gd name="T6" fmla="*/ 63 w 75"/>
                <a:gd name="T7" fmla="*/ 0 h 58"/>
                <a:gd name="T8" fmla="*/ 75 w 75"/>
                <a:gd name="T9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8">
                  <a:moveTo>
                    <a:pt x="75" y="20"/>
                  </a:moveTo>
                  <a:lnTo>
                    <a:pt x="12" y="58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75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280"/>
            <p:cNvSpPr>
              <a:spLocks/>
            </p:cNvSpPr>
            <p:nvPr/>
          </p:nvSpPr>
          <p:spPr bwMode="auto">
            <a:xfrm>
              <a:off x="10115551" y="2689225"/>
              <a:ext cx="119063" cy="92075"/>
            </a:xfrm>
            <a:custGeom>
              <a:avLst/>
              <a:gdLst>
                <a:gd name="T0" fmla="*/ 75 w 75"/>
                <a:gd name="T1" fmla="*/ 20 h 58"/>
                <a:gd name="T2" fmla="*/ 12 w 75"/>
                <a:gd name="T3" fmla="*/ 58 h 58"/>
                <a:gd name="T4" fmla="*/ 0 w 75"/>
                <a:gd name="T5" fmla="*/ 38 h 58"/>
                <a:gd name="T6" fmla="*/ 63 w 75"/>
                <a:gd name="T7" fmla="*/ 0 h 58"/>
                <a:gd name="T8" fmla="*/ 75 w 75"/>
                <a:gd name="T9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8">
                  <a:moveTo>
                    <a:pt x="75" y="20"/>
                  </a:moveTo>
                  <a:lnTo>
                    <a:pt x="12" y="58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75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281"/>
            <p:cNvSpPr>
              <a:spLocks/>
            </p:cNvSpPr>
            <p:nvPr/>
          </p:nvSpPr>
          <p:spPr bwMode="auto">
            <a:xfrm>
              <a:off x="9929813" y="2760663"/>
              <a:ext cx="187325" cy="131763"/>
            </a:xfrm>
            <a:custGeom>
              <a:avLst/>
              <a:gdLst>
                <a:gd name="T0" fmla="*/ 118 w 118"/>
                <a:gd name="T1" fmla="*/ 19 h 83"/>
                <a:gd name="T2" fmla="*/ 12 w 118"/>
                <a:gd name="T3" fmla="*/ 83 h 83"/>
                <a:gd name="T4" fmla="*/ 0 w 118"/>
                <a:gd name="T5" fmla="*/ 63 h 83"/>
                <a:gd name="T6" fmla="*/ 106 w 118"/>
                <a:gd name="T7" fmla="*/ 0 h 83"/>
                <a:gd name="T8" fmla="*/ 118 w 118"/>
                <a:gd name="T9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18" y="19"/>
                  </a:moveTo>
                  <a:lnTo>
                    <a:pt x="12" y="83"/>
                  </a:lnTo>
                  <a:lnTo>
                    <a:pt x="0" y="63"/>
                  </a:lnTo>
                  <a:lnTo>
                    <a:pt x="106" y="0"/>
                  </a:lnTo>
                  <a:lnTo>
                    <a:pt x="118" y="19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282"/>
            <p:cNvSpPr>
              <a:spLocks/>
            </p:cNvSpPr>
            <p:nvPr/>
          </p:nvSpPr>
          <p:spPr bwMode="auto">
            <a:xfrm>
              <a:off x="9929813" y="2760663"/>
              <a:ext cx="187325" cy="131763"/>
            </a:xfrm>
            <a:custGeom>
              <a:avLst/>
              <a:gdLst>
                <a:gd name="T0" fmla="*/ 118 w 118"/>
                <a:gd name="T1" fmla="*/ 19 h 83"/>
                <a:gd name="T2" fmla="*/ 12 w 118"/>
                <a:gd name="T3" fmla="*/ 83 h 83"/>
                <a:gd name="T4" fmla="*/ 0 w 118"/>
                <a:gd name="T5" fmla="*/ 63 h 83"/>
                <a:gd name="T6" fmla="*/ 106 w 118"/>
                <a:gd name="T7" fmla="*/ 0 h 83"/>
                <a:gd name="T8" fmla="*/ 118 w 118"/>
                <a:gd name="T9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18" y="19"/>
                  </a:moveTo>
                  <a:lnTo>
                    <a:pt x="12" y="83"/>
                  </a:lnTo>
                  <a:lnTo>
                    <a:pt x="0" y="63"/>
                  </a:lnTo>
                  <a:lnTo>
                    <a:pt x="106" y="0"/>
                  </a:lnTo>
                  <a:lnTo>
                    <a:pt x="118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283"/>
            <p:cNvSpPr>
              <a:spLocks/>
            </p:cNvSpPr>
            <p:nvPr/>
          </p:nvSpPr>
          <p:spPr bwMode="auto">
            <a:xfrm>
              <a:off x="10193338" y="2895600"/>
              <a:ext cx="187325" cy="131763"/>
            </a:xfrm>
            <a:custGeom>
              <a:avLst/>
              <a:gdLst>
                <a:gd name="T0" fmla="*/ 118 w 118"/>
                <a:gd name="T1" fmla="*/ 19 h 83"/>
                <a:gd name="T2" fmla="*/ 12 w 118"/>
                <a:gd name="T3" fmla="*/ 83 h 83"/>
                <a:gd name="T4" fmla="*/ 0 w 118"/>
                <a:gd name="T5" fmla="*/ 62 h 83"/>
                <a:gd name="T6" fmla="*/ 106 w 118"/>
                <a:gd name="T7" fmla="*/ 0 h 83"/>
                <a:gd name="T8" fmla="*/ 118 w 118"/>
                <a:gd name="T9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18" y="19"/>
                  </a:moveTo>
                  <a:lnTo>
                    <a:pt x="12" y="83"/>
                  </a:lnTo>
                  <a:lnTo>
                    <a:pt x="0" y="62"/>
                  </a:lnTo>
                  <a:lnTo>
                    <a:pt x="106" y="0"/>
                  </a:lnTo>
                  <a:lnTo>
                    <a:pt x="118" y="19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284"/>
            <p:cNvSpPr>
              <a:spLocks/>
            </p:cNvSpPr>
            <p:nvPr/>
          </p:nvSpPr>
          <p:spPr bwMode="auto">
            <a:xfrm>
              <a:off x="10193338" y="2895600"/>
              <a:ext cx="187325" cy="131763"/>
            </a:xfrm>
            <a:custGeom>
              <a:avLst/>
              <a:gdLst>
                <a:gd name="T0" fmla="*/ 118 w 118"/>
                <a:gd name="T1" fmla="*/ 19 h 83"/>
                <a:gd name="T2" fmla="*/ 12 w 118"/>
                <a:gd name="T3" fmla="*/ 83 h 83"/>
                <a:gd name="T4" fmla="*/ 0 w 118"/>
                <a:gd name="T5" fmla="*/ 62 h 83"/>
                <a:gd name="T6" fmla="*/ 106 w 118"/>
                <a:gd name="T7" fmla="*/ 0 h 83"/>
                <a:gd name="T8" fmla="*/ 118 w 118"/>
                <a:gd name="T9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18" y="19"/>
                  </a:moveTo>
                  <a:lnTo>
                    <a:pt x="12" y="83"/>
                  </a:lnTo>
                  <a:lnTo>
                    <a:pt x="0" y="62"/>
                  </a:lnTo>
                  <a:lnTo>
                    <a:pt x="106" y="0"/>
                  </a:lnTo>
                  <a:lnTo>
                    <a:pt x="118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285"/>
            <p:cNvSpPr>
              <a:spLocks/>
            </p:cNvSpPr>
            <p:nvPr/>
          </p:nvSpPr>
          <p:spPr bwMode="auto">
            <a:xfrm>
              <a:off x="9837738" y="2959100"/>
              <a:ext cx="579438" cy="368300"/>
            </a:xfrm>
            <a:custGeom>
              <a:avLst/>
              <a:gdLst>
                <a:gd name="T0" fmla="*/ 365 w 365"/>
                <a:gd name="T1" fmla="*/ 20 h 232"/>
                <a:gd name="T2" fmla="*/ 12 w 365"/>
                <a:gd name="T3" fmla="*/ 232 h 232"/>
                <a:gd name="T4" fmla="*/ 0 w 365"/>
                <a:gd name="T5" fmla="*/ 213 h 232"/>
                <a:gd name="T6" fmla="*/ 353 w 365"/>
                <a:gd name="T7" fmla="*/ 0 h 232"/>
                <a:gd name="T8" fmla="*/ 365 w 365"/>
                <a:gd name="T9" fmla="*/ 2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20"/>
                  </a:moveTo>
                  <a:lnTo>
                    <a:pt x="12" y="232"/>
                  </a:lnTo>
                  <a:lnTo>
                    <a:pt x="0" y="213"/>
                  </a:lnTo>
                  <a:lnTo>
                    <a:pt x="353" y="0"/>
                  </a:lnTo>
                  <a:lnTo>
                    <a:pt x="365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286"/>
            <p:cNvSpPr>
              <a:spLocks/>
            </p:cNvSpPr>
            <p:nvPr/>
          </p:nvSpPr>
          <p:spPr bwMode="auto">
            <a:xfrm>
              <a:off x="9837738" y="2959100"/>
              <a:ext cx="579438" cy="368300"/>
            </a:xfrm>
            <a:custGeom>
              <a:avLst/>
              <a:gdLst>
                <a:gd name="T0" fmla="*/ 365 w 365"/>
                <a:gd name="T1" fmla="*/ 20 h 232"/>
                <a:gd name="T2" fmla="*/ 12 w 365"/>
                <a:gd name="T3" fmla="*/ 232 h 232"/>
                <a:gd name="T4" fmla="*/ 0 w 365"/>
                <a:gd name="T5" fmla="*/ 213 h 232"/>
                <a:gd name="T6" fmla="*/ 353 w 365"/>
                <a:gd name="T7" fmla="*/ 0 h 232"/>
                <a:gd name="T8" fmla="*/ 365 w 365"/>
                <a:gd name="T9" fmla="*/ 2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20"/>
                  </a:moveTo>
                  <a:lnTo>
                    <a:pt x="12" y="232"/>
                  </a:lnTo>
                  <a:lnTo>
                    <a:pt x="0" y="213"/>
                  </a:lnTo>
                  <a:lnTo>
                    <a:pt x="353" y="0"/>
                  </a:lnTo>
                  <a:lnTo>
                    <a:pt x="365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287"/>
            <p:cNvSpPr>
              <a:spLocks/>
            </p:cNvSpPr>
            <p:nvPr/>
          </p:nvSpPr>
          <p:spPr bwMode="auto">
            <a:xfrm>
              <a:off x="9874251" y="3016250"/>
              <a:ext cx="579438" cy="368300"/>
            </a:xfrm>
            <a:custGeom>
              <a:avLst/>
              <a:gdLst>
                <a:gd name="T0" fmla="*/ 365 w 365"/>
                <a:gd name="T1" fmla="*/ 19 h 232"/>
                <a:gd name="T2" fmla="*/ 12 w 365"/>
                <a:gd name="T3" fmla="*/ 232 h 232"/>
                <a:gd name="T4" fmla="*/ 0 w 365"/>
                <a:gd name="T5" fmla="*/ 212 h 232"/>
                <a:gd name="T6" fmla="*/ 353 w 365"/>
                <a:gd name="T7" fmla="*/ 0 h 232"/>
                <a:gd name="T8" fmla="*/ 365 w 365"/>
                <a:gd name="T9" fmla="*/ 1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19"/>
                  </a:moveTo>
                  <a:lnTo>
                    <a:pt x="12" y="232"/>
                  </a:lnTo>
                  <a:lnTo>
                    <a:pt x="0" y="212"/>
                  </a:lnTo>
                  <a:lnTo>
                    <a:pt x="353" y="0"/>
                  </a:lnTo>
                  <a:lnTo>
                    <a:pt x="365" y="19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288"/>
            <p:cNvSpPr>
              <a:spLocks/>
            </p:cNvSpPr>
            <p:nvPr/>
          </p:nvSpPr>
          <p:spPr bwMode="auto">
            <a:xfrm>
              <a:off x="9874251" y="3016250"/>
              <a:ext cx="579438" cy="368300"/>
            </a:xfrm>
            <a:custGeom>
              <a:avLst/>
              <a:gdLst>
                <a:gd name="T0" fmla="*/ 365 w 365"/>
                <a:gd name="T1" fmla="*/ 19 h 232"/>
                <a:gd name="T2" fmla="*/ 12 w 365"/>
                <a:gd name="T3" fmla="*/ 232 h 232"/>
                <a:gd name="T4" fmla="*/ 0 w 365"/>
                <a:gd name="T5" fmla="*/ 212 h 232"/>
                <a:gd name="T6" fmla="*/ 353 w 365"/>
                <a:gd name="T7" fmla="*/ 0 h 232"/>
                <a:gd name="T8" fmla="*/ 365 w 365"/>
                <a:gd name="T9" fmla="*/ 1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19"/>
                  </a:moveTo>
                  <a:lnTo>
                    <a:pt x="12" y="232"/>
                  </a:lnTo>
                  <a:lnTo>
                    <a:pt x="0" y="212"/>
                  </a:lnTo>
                  <a:lnTo>
                    <a:pt x="353" y="0"/>
                  </a:lnTo>
                  <a:lnTo>
                    <a:pt x="365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289"/>
            <p:cNvSpPr>
              <a:spLocks/>
            </p:cNvSpPr>
            <p:nvPr/>
          </p:nvSpPr>
          <p:spPr bwMode="auto">
            <a:xfrm>
              <a:off x="9902826" y="3068638"/>
              <a:ext cx="579438" cy="368300"/>
            </a:xfrm>
            <a:custGeom>
              <a:avLst/>
              <a:gdLst>
                <a:gd name="T0" fmla="*/ 365 w 365"/>
                <a:gd name="T1" fmla="*/ 21 h 232"/>
                <a:gd name="T2" fmla="*/ 13 w 365"/>
                <a:gd name="T3" fmla="*/ 232 h 232"/>
                <a:gd name="T4" fmla="*/ 0 w 365"/>
                <a:gd name="T5" fmla="*/ 213 h 232"/>
                <a:gd name="T6" fmla="*/ 353 w 365"/>
                <a:gd name="T7" fmla="*/ 0 h 232"/>
                <a:gd name="T8" fmla="*/ 365 w 365"/>
                <a:gd name="T9" fmla="*/ 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21"/>
                  </a:moveTo>
                  <a:lnTo>
                    <a:pt x="13" y="232"/>
                  </a:lnTo>
                  <a:lnTo>
                    <a:pt x="0" y="213"/>
                  </a:lnTo>
                  <a:lnTo>
                    <a:pt x="353" y="0"/>
                  </a:lnTo>
                  <a:lnTo>
                    <a:pt x="365" y="21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290"/>
            <p:cNvSpPr>
              <a:spLocks/>
            </p:cNvSpPr>
            <p:nvPr/>
          </p:nvSpPr>
          <p:spPr bwMode="auto">
            <a:xfrm>
              <a:off x="9902826" y="3068638"/>
              <a:ext cx="579438" cy="368300"/>
            </a:xfrm>
            <a:custGeom>
              <a:avLst/>
              <a:gdLst>
                <a:gd name="T0" fmla="*/ 365 w 365"/>
                <a:gd name="T1" fmla="*/ 21 h 232"/>
                <a:gd name="T2" fmla="*/ 13 w 365"/>
                <a:gd name="T3" fmla="*/ 232 h 232"/>
                <a:gd name="T4" fmla="*/ 0 w 365"/>
                <a:gd name="T5" fmla="*/ 213 h 232"/>
                <a:gd name="T6" fmla="*/ 353 w 365"/>
                <a:gd name="T7" fmla="*/ 0 h 232"/>
                <a:gd name="T8" fmla="*/ 365 w 365"/>
                <a:gd name="T9" fmla="*/ 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232">
                  <a:moveTo>
                    <a:pt x="365" y="21"/>
                  </a:moveTo>
                  <a:lnTo>
                    <a:pt x="13" y="232"/>
                  </a:lnTo>
                  <a:lnTo>
                    <a:pt x="0" y="213"/>
                  </a:lnTo>
                  <a:lnTo>
                    <a:pt x="353" y="0"/>
                  </a:lnTo>
                  <a:lnTo>
                    <a:pt x="365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291"/>
            <p:cNvSpPr>
              <a:spLocks/>
            </p:cNvSpPr>
            <p:nvPr/>
          </p:nvSpPr>
          <p:spPr bwMode="auto">
            <a:xfrm>
              <a:off x="9939338" y="3124200"/>
              <a:ext cx="577850" cy="368300"/>
            </a:xfrm>
            <a:custGeom>
              <a:avLst/>
              <a:gdLst>
                <a:gd name="T0" fmla="*/ 364 w 364"/>
                <a:gd name="T1" fmla="*/ 21 h 232"/>
                <a:gd name="T2" fmla="*/ 11 w 364"/>
                <a:gd name="T3" fmla="*/ 232 h 232"/>
                <a:gd name="T4" fmla="*/ 0 w 364"/>
                <a:gd name="T5" fmla="*/ 213 h 232"/>
                <a:gd name="T6" fmla="*/ 352 w 364"/>
                <a:gd name="T7" fmla="*/ 0 h 232"/>
                <a:gd name="T8" fmla="*/ 364 w 364"/>
                <a:gd name="T9" fmla="*/ 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32">
                  <a:moveTo>
                    <a:pt x="364" y="21"/>
                  </a:moveTo>
                  <a:lnTo>
                    <a:pt x="11" y="232"/>
                  </a:lnTo>
                  <a:lnTo>
                    <a:pt x="0" y="213"/>
                  </a:lnTo>
                  <a:lnTo>
                    <a:pt x="352" y="0"/>
                  </a:lnTo>
                  <a:lnTo>
                    <a:pt x="364" y="21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292"/>
            <p:cNvSpPr>
              <a:spLocks/>
            </p:cNvSpPr>
            <p:nvPr/>
          </p:nvSpPr>
          <p:spPr bwMode="auto">
            <a:xfrm>
              <a:off x="9939338" y="3124200"/>
              <a:ext cx="577850" cy="368300"/>
            </a:xfrm>
            <a:custGeom>
              <a:avLst/>
              <a:gdLst>
                <a:gd name="T0" fmla="*/ 364 w 364"/>
                <a:gd name="T1" fmla="*/ 21 h 232"/>
                <a:gd name="T2" fmla="*/ 11 w 364"/>
                <a:gd name="T3" fmla="*/ 232 h 232"/>
                <a:gd name="T4" fmla="*/ 0 w 364"/>
                <a:gd name="T5" fmla="*/ 213 h 232"/>
                <a:gd name="T6" fmla="*/ 352 w 364"/>
                <a:gd name="T7" fmla="*/ 0 h 232"/>
                <a:gd name="T8" fmla="*/ 364 w 364"/>
                <a:gd name="T9" fmla="*/ 2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32">
                  <a:moveTo>
                    <a:pt x="364" y="21"/>
                  </a:moveTo>
                  <a:lnTo>
                    <a:pt x="11" y="232"/>
                  </a:lnTo>
                  <a:lnTo>
                    <a:pt x="0" y="213"/>
                  </a:lnTo>
                  <a:lnTo>
                    <a:pt x="352" y="0"/>
                  </a:lnTo>
                  <a:lnTo>
                    <a:pt x="364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293"/>
            <p:cNvSpPr>
              <a:spLocks/>
            </p:cNvSpPr>
            <p:nvPr/>
          </p:nvSpPr>
          <p:spPr bwMode="auto">
            <a:xfrm>
              <a:off x="9986963" y="3200400"/>
              <a:ext cx="601663" cy="409575"/>
            </a:xfrm>
            <a:custGeom>
              <a:avLst/>
              <a:gdLst>
                <a:gd name="T0" fmla="*/ 379 w 379"/>
                <a:gd name="T1" fmla="*/ 46 h 258"/>
                <a:gd name="T2" fmla="*/ 28 w 379"/>
                <a:gd name="T3" fmla="*/ 258 h 258"/>
                <a:gd name="T4" fmla="*/ 0 w 379"/>
                <a:gd name="T5" fmla="*/ 213 h 258"/>
                <a:gd name="T6" fmla="*/ 352 w 379"/>
                <a:gd name="T7" fmla="*/ 0 h 258"/>
                <a:gd name="T8" fmla="*/ 379 w 379"/>
                <a:gd name="T9" fmla="*/ 4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258">
                  <a:moveTo>
                    <a:pt x="379" y="46"/>
                  </a:moveTo>
                  <a:lnTo>
                    <a:pt x="28" y="258"/>
                  </a:lnTo>
                  <a:lnTo>
                    <a:pt x="0" y="213"/>
                  </a:lnTo>
                  <a:lnTo>
                    <a:pt x="352" y="0"/>
                  </a:lnTo>
                  <a:lnTo>
                    <a:pt x="379" y="46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294"/>
            <p:cNvSpPr>
              <a:spLocks/>
            </p:cNvSpPr>
            <p:nvPr/>
          </p:nvSpPr>
          <p:spPr bwMode="auto">
            <a:xfrm>
              <a:off x="9986963" y="3200400"/>
              <a:ext cx="601663" cy="409575"/>
            </a:xfrm>
            <a:custGeom>
              <a:avLst/>
              <a:gdLst>
                <a:gd name="T0" fmla="*/ 379 w 379"/>
                <a:gd name="T1" fmla="*/ 46 h 258"/>
                <a:gd name="T2" fmla="*/ 28 w 379"/>
                <a:gd name="T3" fmla="*/ 258 h 258"/>
                <a:gd name="T4" fmla="*/ 0 w 379"/>
                <a:gd name="T5" fmla="*/ 213 h 258"/>
                <a:gd name="T6" fmla="*/ 352 w 379"/>
                <a:gd name="T7" fmla="*/ 0 h 258"/>
                <a:gd name="T8" fmla="*/ 379 w 379"/>
                <a:gd name="T9" fmla="*/ 4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258">
                  <a:moveTo>
                    <a:pt x="379" y="46"/>
                  </a:moveTo>
                  <a:lnTo>
                    <a:pt x="28" y="258"/>
                  </a:lnTo>
                  <a:lnTo>
                    <a:pt x="0" y="213"/>
                  </a:lnTo>
                  <a:lnTo>
                    <a:pt x="352" y="0"/>
                  </a:lnTo>
                  <a:lnTo>
                    <a:pt x="379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295"/>
            <p:cNvSpPr>
              <a:spLocks/>
            </p:cNvSpPr>
            <p:nvPr/>
          </p:nvSpPr>
          <p:spPr bwMode="auto">
            <a:xfrm>
              <a:off x="9847263" y="2946400"/>
              <a:ext cx="73025" cy="63500"/>
            </a:xfrm>
            <a:custGeom>
              <a:avLst/>
              <a:gdLst>
                <a:gd name="T0" fmla="*/ 46 w 46"/>
                <a:gd name="T1" fmla="*/ 20 h 40"/>
                <a:gd name="T2" fmla="*/ 12 w 46"/>
                <a:gd name="T3" fmla="*/ 40 h 40"/>
                <a:gd name="T4" fmla="*/ 0 w 46"/>
                <a:gd name="T5" fmla="*/ 20 h 40"/>
                <a:gd name="T6" fmla="*/ 34 w 46"/>
                <a:gd name="T7" fmla="*/ 0 h 40"/>
                <a:gd name="T8" fmla="*/ 46 w 4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0">
                  <a:moveTo>
                    <a:pt x="46" y="20"/>
                  </a:moveTo>
                  <a:lnTo>
                    <a:pt x="12" y="40"/>
                  </a:lnTo>
                  <a:lnTo>
                    <a:pt x="0" y="20"/>
                  </a:lnTo>
                  <a:lnTo>
                    <a:pt x="34" y="0"/>
                  </a:lnTo>
                  <a:lnTo>
                    <a:pt x="46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296"/>
            <p:cNvSpPr>
              <a:spLocks/>
            </p:cNvSpPr>
            <p:nvPr/>
          </p:nvSpPr>
          <p:spPr bwMode="auto">
            <a:xfrm>
              <a:off x="10156826" y="2903538"/>
              <a:ext cx="73025" cy="65088"/>
            </a:xfrm>
            <a:custGeom>
              <a:avLst/>
              <a:gdLst>
                <a:gd name="T0" fmla="*/ 46 w 46"/>
                <a:gd name="T1" fmla="*/ 20 h 41"/>
                <a:gd name="T2" fmla="*/ 12 w 46"/>
                <a:gd name="T3" fmla="*/ 41 h 41"/>
                <a:gd name="T4" fmla="*/ 0 w 46"/>
                <a:gd name="T5" fmla="*/ 21 h 41"/>
                <a:gd name="T6" fmla="*/ 34 w 46"/>
                <a:gd name="T7" fmla="*/ 0 h 41"/>
                <a:gd name="T8" fmla="*/ 46 w 46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46" y="20"/>
                  </a:moveTo>
                  <a:lnTo>
                    <a:pt x="12" y="41"/>
                  </a:lnTo>
                  <a:lnTo>
                    <a:pt x="0" y="21"/>
                  </a:lnTo>
                  <a:lnTo>
                    <a:pt x="34" y="0"/>
                  </a:lnTo>
                  <a:lnTo>
                    <a:pt x="46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297"/>
            <p:cNvSpPr>
              <a:spLocks/>
            </p:cNvSpPr>
            <p:nvPr/>
          </p:nvSpPr>
          <p:spPr bwMode="auto">
            <a:xfrm>
              <a:off x="10156826" y="2903538"/>
              <a:ext cx="73025" cy="65088"/>
            </a:xfrm>
            <a:custGeom>
              <a:avLst/>
              <a:gdLst>
                <a:gd name="T0" fmla="*/ 46 w 46"/>
                <a:gd name="T1" fmla="*/ 20 h 41"/>
                <a:gd name="T2" fmla="*/ 12 w 46"/>
                <a:gd name="T3" fmla="*/ 41 h 41"/>
                <a:gd name="T4" fmla="*/ 0 w 46"/>
                <a:gd name="T5" fmla="*/ 21 h 41"/>
                <a:gd name="T6" fmla="*/ 34 w 46"/>
                <a:gd name="T7" fmla="*/ 0 h 41"/>
                <a:gd name="T8" fmla="*/ 46 w 46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46" y="20"/>
                  </a:moveTo>
                  <a:lnTo>
                    <a:pt x="12" y="41"/>
                  </a:lnTo>
                  <a:lnTo>
                    <a:pt x="0" y="21"/>
                  </a:lnTo>
                  <a:lnTo>
                    <a:pt x="34" y="0"/>
                  </a:lnTo>
                  <a:lnTo>
                    <a:pt x="46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298"/>
            <p:cNvSpPr>
              <a:spLocks/>
            </p:cNvSpPr>
            <p:nvPr/>
          </p:nvSpPr>
          <p:spPr bwMode="auto">
            <a:xfrm>
              <a:off x="9920288" y="2867025"/>
              <a:ext cx="130175" cy="100013"/>
            </a:xfrm>
            <a:custGeom>
              <a:avLst/>
              <a:gdLst>
                <a:gd name="T0" fmla="*/ 82 w 82"/>
                <a:gd name="T1" fmla="*/ 20 h 63"/>
                <a:gd name="T2" fmla="*/ 12 w 82"/>
                <a:gd name="T3" fmla="*/ 63 h 63"/>
                <a:gd name="T4" fmla="*/ 0 w 82"/>
                <a:gd name="T5" fmla="*/ 43 h 63"/>
                <a:gd name="T6" fmla="*/ 70 w 82"/>
                <a:gd name="T7" fmla="*/ 0 h 63"/>
                <a:gd name="T8" fmla="*/ 82 w 82"/>
                <a:gd name="T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82" y="20"/>
                  </a:moveTo>
                  <a:lnTo>
                    <a:pt x="12" y="63"/>
                  </a:lnTo>
                  <a:lnTo>
                    <a:pt x="0" y="43"/>
                  </a:lnTo>
                  <a:lnTo>
                    <a:pt x="70" y="0"/>
                  </a:lnTo>
                  <a:lnTo>
                    <a:pt x="82" y="2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299"/>
            <p:cNvSpPr>
              <a:spLocks/>
            </p:cNvSpPr>
            <p:nvPr/>
          </p:nvSpPr>
          <p:spPr bwMode="auto">
            <a:xfrm>
              <a:off x="9920288" y="2867025"/>
              <a:ext cx="130175" cy="100013"/>
            </a:xfrm>
            <a:custGeom>
              <a:avLst/>
              <a:gdLst>
                <a:gd name="T0" fmla="*/ 82 w 82"/>
                <a:gd name="T1" fmla="*/ 20 h 63"/>
                <a:gd name="T2" fmla="*/ 12 w 82"/>
                <a:gd name="T3" fmla="*/ 63 h 63"/>
                <a:gd name="T4" fmla="*/ 0 w 82"/>
                <a:gd name="T5" fmla="*/ 43 h 63"/>
                <a:gd name="T6" fmla="*/ 70 w 82"/>
                <a:gd name="T7" fmla="*/ 0 h 63"/>
                <a:gd name="T8" fmla="*/ 82 w 82"/>
                <a:gd name="T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82" y="20"/>
                  </a:moveTo>
                  <a:lnTo>
                    <a:pt x="12" y="63"/>
                  </a:lnTo>
                  <a:lnTo>
                    <a:pt x="0" y="43"/>
                  </a:lnTo>
                  <a:lnTo>
                    <a:pt x="70" y="0"/>
                  </a:lnTo>
                  <a:lnTo>
                    <a:pt x="82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300"/>
            <p:cNvSpPr>
              <a:spLocks/>
            </p:cNvSpPr>
            <p:nvPr/>
          </p:nvSpPr>
          <p:spPr bwMode="auto">
            <a:xfrm>
              <a:off x="9937751" y="2757488"/>
              <a:ext cx="73025" cy="63500"/>
            </a:xfrm>
            <a:custGeom>
              <a:avLst/>
              <a:gdLst>
                <a:gd name="T0" fmla="*/ 46 w 46"/>
                <a:gd name="T1" fmla="*/ 19 h 40"/>
                <a:gd name="T2" fmla="*/ 12 w 46"/>
                <a:gd name="T3" fmla="*/ 40 h 40"/>
                <a:gd name="T4" fmla="*/ 0 w 46"/>
                <a:gd name="T5" fmla="*/ 20 h 40"/>
                <a:gd name="T6" fmla="*/ 34 w 46"/>
                <a:gd name="T7" fmla="*/ 0 h 40"/>
                <a:gd name="T8" fmla="*/ 46 w 46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0">
                  <a:moveTo>
                    <a:pt x="46" y="19"/>
                  </a:moveTo>
                  <a:lnTo>
                    <a:pt x="12" y="40"/>
                  </a:lnTo>
                  <a:lnTo>
                    <a:pt x="0" y="20"/>
                  </a:lnTo>
                  <a:lnTo>
                    <a:pt x="34" y="0"/>
                  </a:lnTo>
                  <a:lnTo>
                    <a:pt x="46" y="19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301"/>
            <p:cNvSpPr>
              <a:spLocks/>
            </p:cNvSpPr>
            <p:nvPr/>
          </p:nvSpPr>
          <p:spPr bwMode="auto">
            <a:xfrm>
              <a:off x="9937751" y="2757488"/>
              <a:ext cx="73025" cy="63500"/>
            </a:xfrm>
            <a:custGeom>
              <a:avLst/>
              <a:gdLst>
                <a:gd name="T0" fmla="*/ 46 w 46"/>
                <a:gd name="T1" fmla="*/ 19 h 40"/>
                <a:gd name="T2" fmla="*/ 12 w 46"/>
                <a:gd name="T3" fmla="*/ 40 h 40"/>
                <a:gd name="T4" fmla="*/ 0 w 46"/>
                <a:gd name="T5" fmla="*/ 20 h 40"/>
                <a:gd name="T6" fmla="*/ 34 w 46"/>
                <a:gd name="T7" fmla="*/ 0 h 40"/>
                <a:gd name="T8" fmla="*/ 46 w 46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0">
                  <a:moveTo>
                    <a:pt x="46" y="19"/>
                  </a:moveTo>
                  <a:lnTo>
                    <a:pt x="12" y="40"/>
                  </a:lnTo>
                  <a:lnTo>
                    <a:pt x="0" y="20"/>
                  </a:lnTo>
                  <a:lnTo>
                    <a:pt x="34" y="0"/>
                  </a:lnTo>
                  <a:lnTo>
                    <a:pt x="46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302"/>
            <p:cNvSpPr>
              <a:spLocks/>
            </p:cNvSpPr>
            <p:nvPr/>
          </p:nvSpPr>
          <p:spPr bwMode="auto">
            <a:xfrm>
              <a:off x="10009188" y="2638425"/>
              <a:ext cx="193675" cy="139700"/>
            </a:xfrm>
            <a:custGeom>
              <a:avLst/>
              <a:gdLst>
                <a:gd name="T0" fmla="*/ 122 w 122"/>
                <a:gd name="T1" fmla="*/ 21 h 88"/>
                <a:gd name="T2" fmla="*/ 12 w 122"/>
                <a:gd name="T3" fmla="*/ 88 h 88"/>
                <a:gd name="T4" fmla="*/ 0 w 122"/>
                <a:gd name="T5" fmla="*/ 68 h 88"/>
                <a:gd name="T6" fmla="*/ 110 w 122"/>
                <a:gd name="T7" fmla="*/ 0 h 88"/>
                <a:gd name="T8" fmla="*/ 122 w 122"/>
                <a:gd name="T9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8">
                  <a:moveTo>
                    <a:pt x="122" y="21"/>
                  </a:moveTo>
                  <a:lnTo>
                    <a:pt x="12" y="88"/>
                  </a:lnTo>
                  <a:lnTo>
                    <a:pt x="0" y="68"/>
                  </a:lnTo>
                  <a:lnTo>
                    <a:pt x="110" y="0"/>
                  </a:lnTo>
                  <a:lnTo>
                    <a:pt x="122" y="21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303"/>
            <p:cNvSpPr>
              <a:spLocks/>
            </p:cNvSpPr>
            <p:nvPr/>
          </p:nvSpPr>
          <p:spPr bwMode="auto">
            <a:xfrm>
              <a:off x="10009188" y="2638425"/>
              <a:ext cx="193675" cy="139700"/>
            </a:xfrm>
            <a:custGeom>
              <a:avLst/>
              <a:gdLst>
                <a:gd name="T0" fmla="*/ 122 w 122"/>
                <a:gd name="T1" fmla="*/ 21 h 88"/>
                <a:gd name="T2" fmla="*/ 12 w 122"/>
                <a:gd name="T3" fmla="*/ 88 h 88"/>
                <a:gd name="T4" fmla="*/ 0 w 122"/>
                <a:gd name="T5" fmla="*/ 68 h 88"/>
                <a:gd name="T6" fmla="*/ 110 w 122"/>
                <a:gd name="T7" fmla="*/ 0 h 88"/>
                <a:gd name="T8" fmla="*/ 122 w 122"/>
                <a:gd name="T9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8">
                  <a:moveTo>
                    <a:pt x="122" y="21"/>
                  </a:moveTo>
                  <a:lnTo>
                    <a:pt x="12" y="88"/>
                  </a:lnTo>
                  <a:lnTo>
                    <a:pt x="0" y="68"/>
                  </a:lnTo>
                  <a:lnTo>
                    <a:pt x="110" y="0"/>
                  </a:lnTo>
                  <a:lnTo>
                    <a:pt x="122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304"/>
            <p:cNvSpPr>
              <a:spLocks/>
            </p:cNvSpPr>
            <p:nvPr/>
          </p:nvSpPr>
          <p:spPr bwMode="auto">
            <a:xfrm>
              <a:off x="9763126" y="3071813"/>
              <a:ext cx="223838" cy="196850"/>
            </a:xfrm>
            <a:custGeom>
              <a:avLst/>
              <a:gdLst>
                <a:gd name="T0" fmla="*/ 141 w 141"/>
                <a:gd name="T1" fmla="*/ 60 h 124"/>
                <a:gd name="T2" fmla="*/ 36 w 141"/>
                <a:gd name="T3" fmla="*/ 124 h 124"/>
                <a:gd name="T4" fmla="*/ 0 w 141"/>
                <a:gd name="T5" fmla="*/ 64 h 124"/>
                <a:gd name="T6" fmla="*/ 105 w 141"/>
                <a:gd name="T7" fmla="*/ 0 h 124"/>
                <a:gd name="T8" fmla="*/ 141 w 141"/>
                <a:gd name="T9" fmla="*/ 6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24">
                  <a:moveTo>
                    <a:pt x="141" y="60"/>
                  </a:moveTo>
                  <a:lnTo>
                    <a:pt x="36" y="124"/>
                  </a:lnTo>
                  <a:lnTo>
                    <a:pt x="0" y="64"/>
                  </a:lnTo>
                  <a:lnTo>
                    <a:pt x="105" y="0"/>
                  </a:lnTo>
                  <a:lnTo>
                    <a:pt x="141" y="60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305"/>
            <p:cNvSpPr>
              <a:spLocks/>
            </p:cNvSpPr>
            <p:nvPr/>
          </p:nvSpPr>
          <p:spPr bwMode="auto">
            <a:xfrm>
              <a:off x="9966326" y="2954338"/>
              <a:ext cx="215900" cy="190500"/>
            </a:xfrm>
            <a:custGeom>
              <a:avLst/>
              <a:gdLst>
                <a:gd name="T0" fmla="*/ 136 w 136"/>
                <a:gd name="T1" fmla="*/ 60 h 120"/>
                <a:gd name="T2" fmla="*/ 36 w 136"/>
                <a:gd name="T3" fmla="*/ 120 h 120"/>
                <a:gd name="T4" fmla="*/ 0 w 136"/>
                <a:gd name="T5" fmla="*/ 60 h 120"/>
                <a:gd name="T6" fmla="*/ 100 w 136"/>
                <a:gd name="T7" fmla="*/ 0 h 120"/>
                <a:gd name="T8" fmla="*/ 136 w 136"/>
                <a:gd name="T9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20">
                  <a:moveTo>
                    <a:pt x="136" y="60"/>
                  </a:moveTo>
                  <a:lnTo>
                    <a:pt x="36" y="120"/>
                  </a:lnTo>
                  <a:lnTo>
                    <a:pt x="0" y="60"/>
                  </a:lnTo>
                  <a:lnTo>
                    <a:pt x="100" y="0"/>
                  </a:lnTo>
                  <a:lnTo>
                    <a:pt x="136" y="60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306"/>
            <p:cNvSpPr>
              <a:spLocks/>
            </p:cNvSpPr>
            <p:nvPr/>
          </p:nvSpPr>
          <p:spPr bwMode="auto">
            <a:xfrm>
              <a:off x="9966326" y="2954338"/>
              <a:ext cx="215900" cy="190500"/>
            </a:xfrm>
            <a:custGeom>
              <a:avLst/>
              <a:gdLst>
                <a:gd name="T0" fmla="*/ 136 w 136"/>
                <a:gd name="T1" fmla="*/ 60 h 120"/>
                <a:gd name="T2" fmla="*/ 36 w 136"/>
                <a:gd name="T3" fmla="*/ 120 h 120"/>
                <a:gd name="T4" fmla="*/ 0 w 136"/>
                <a:gd name="T5" fmla="*/ 60 h 120"/>
                <a:gd name="T6" fmla="*/ 100 w 136"/>
                <a:gd name="T7" fmla="*/ 0 h 120"/>
                <a:gd name="T8" fmla="*/ 136 w 136"/>
                <a:gd name="T9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20">
                  <a:moveTo>
                    <a:pt x="136" y="60"/>
                  </a:moveTo>
                  <a:lnTo>
                    <a:pt x="36" y="120"/>
                  </a:lnTo>
                  <a:lnTo>
                    <a:pt x="0" y="60"/>
                  </a:lnTo>
                  <a:lnTo>
                    <a:pt x="100" y="0"/>
                  </a:lnTo>
                  <a:lnTo>
                    <a:pt x="136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307"/>
            <p:cNvSpPr>
              <a:spLocks/>
            </p:cNvSpPr>
            <p:nvPr/>
          </p:nvSpPr>
          <p:spPr bwMode="auto">
            <a:xfrm>
              <a:off x="9683751" y="2922588"/>
              <a:ext cx="160338" cy="173038"/>
            </a:xfrm>
            <a:custGeom>
              <a:avLst/>
              <a:gdLst>
                <a:gd name="T0" fmla="*/ 108 w 109"/>
                <a:gd name="T1" fmla="*/ 60 h 118"/>
                <a:gd name="T2" fmla="*/ 94 w 109"/>
                <a:gd name="T3" fmla="*/ 47 h 118"/>
                <a:gd name="T4" fmla="*/ 87 w 109"/>
                <a:gd name="T5" fmla="*/ 45 h 118"/>
                <a:gd name="T6" fmla="*/ 55 w 109"/>
                <a:gd name="T7" fmla="*/ 49 h 118"/>
                <a:gd name="T8" fmla="*/ 55 w 109"/>
                <a:gd name="T9" fmla="*/ 49 h 118"/>
                <a:gd name="T10" fmla="*/ 53 w 109"/>
                <a:gd name="T11" fmla="*/ 44 h 118"/>
                <a:gd name="T12" fmla="*/ 47 w 109"/>
                <a:gd name="T13" fmla="*/ 21 h 118"/>
                <a:gd name="T14" fmla="*/ 44 w 109"/>
                <a:gd name="T15" fmla="*/ 15 h 118"/>
                <a:gd name="T16" fmla="*/ 13 w 109"/>
                <a:gd name="T17" fmla="*/ 6 h 118"/>
                <a:gd name="T18" fmla="*/ 6 w 109"/>
                <a:gd name="T19" fmla="*/ 37 h 118"/>
                <a:gd name="T20" fmla="*/ 10 w 109"/>
                <a:gd name="T21" fmla="*/ 43 h 118"/>
                <a:gd name="T22" fmla="*/ 28 w 109"/>
                <a:gd name="T23" fmla="*/ 59 h 118"/>
                <a:gd name="T24" fmla="*/ 31 w 109"/>
                <a:gd name="T25" fmla="*/ 64 h 118"/>
                <a:gd name="T26" fmla="*/ 30 w 109"/>
                <a:gd name="T27" fmla="*/ 64 h 118"/>
                <a:gd name="T28" fmla="*/ 12 w 109"/>
                <a:gd name="T29" fmla="*/ 90 h 118"/>
                <a:gd name="T30" fmla="*/ 11 w 109"/>
                <a:gd name="T31" fmla="*/ 96 h 118"/>
                <a:gd name="T32" fmla="*/ 16 w 109"/>
                <a:gd name="T33" fmla="*/ 115 h 118"/>
                <a:gd name="T34" fmla="*/ 20 w 109"/>
                <a:gd name="T35" fmla="*/ 117 h 118"/>
                <a:gd name="T36" fmla="*/ 63 w 109"/>
                <a:gd name="T37" fmla="*/ 90 h 118"/>
                <a:gd name="T38" fmla="*/ 107 w 109"/>
                <a:gd name="T39" fmla="*/ 64 h 118"/>
                <a:gd name="T40" fmla="*/ 108 w 109"/>
                <a:gd name="T41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18">
                  <a:moveTo>
                    <a:pt x="108" y="60"/>
                  </a:moveTo>
                  <a:cubicBezTo>
                    <a:pt x="94" y="47"/>
                    <a:pt x="94" y="47"/>
                    <a:pt x="94" y="47"/>
                  </a:cubicBezTo>
                  <a:cubicBezTo>
                    <a:pt x="92" y="45"/>
                    <a:pt x="89" y="44"/>
                    <a:pt x="87" y="45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37"/>
                    <a:pt x="52" y="29"/>
                    <a:pt x="47" y="2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7" y="4"/>
                    <a:pt x="23" y="0"/>
                    <a:pt x="13" y="6"/>
                  </a:cubicBezTo>
                  <a:cubicBezTo>
                    <a:pt x="3" y="12"/>
                    <a:pt x="0" y="26"/>
                    <a:pt x="6" y="3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5" y="51"/>
                    <a:pt x="21" y="57"/>
                    <a:pt x="28" y="59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1" y="92"/>
                    <a:pt x="10" y="94"/>
                    <a:pt x="11" y="96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16" y="117"/>
                    <a:pt x="18" y="118"/>
                    <a:pt x="20" y="117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9" y="63"/>
                    <a:pt x="109" y="61"/>
                    <a:pt x="108" y="60"/>
                  </a:cubicBezTo>
                  <a:close/>
                </a:path>
              </a:pathLst>
            </a:custGeom>
            <a:solidFill>
              <a:srgbClr val="62C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308"/>
            <p:cNvSpPr>
              <a:spLocks noEditPoints="1"/>
            </p:cNvSpPr>
            <p:nvPr/>
          </p:nvSpPr>
          <p:spPr bwMode="auto">
            <a:xfrm>
              <a:off x="10201276" y="2578100"/>
              <a:ext cx="515938" cy="976313"/>
            </a:xfrm>
            <a:custGeom>
              <a:avLst/>
              <a:gdLst>
                <a:gd name="T0" fmla="*/ 325 w 325"/>
                <a:gd name="T1" fmla="*/ 538 h 615"/>
                <a:gd name="T2" fmla="*/ 197 w 325"/>
                <a:gd name="T3" fmla="*/ 615 h 615"/>
                <a:gd name="T4" fmla="*/ 197 w 325"/>
                <a:gd name="T5" fmla="*/ 615 h 615"/>
                <a:gd name="T6" fmla="*/ 325 w 325"/>
                <a:gd name="T7" fmla="*/ 538 h 615"/>
                <a:gd name="T8" fmla="*/ 1 w 325"/>
                <a:gd name="T9" fmla="*/ 0 h 615"/>
                <a:gd name="T10" fmla="*/ 0 w 325"/>
                <a:gd name="T11" fmla="*/ 0 h 615"/>
                <a:gd name="T12" fmla="*/ 290 w 325"/>
                <a:gd name="T13" fmla="*/ 479 h 615"/>
                <a:gd name="T14" fmla="*/ 1 w 325"/>
                <a:gd name="T1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" h="615">
                  <a:moveTo>
                    <a:pt x="325" y="538"/>
                  </a:moveTo>
                  <a:lnTo>
                    <a:pt x="197" y="615"/>
                  </a:lnTo>
                  <a:lnTo>
                    <a:pt x="197" y="615"/>
                  </a:lnTo>
                  <a:lnTo>
                    <a:pt x="325" y="538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290" y="4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309"/>
            <p:cNvSpPr>
              <a:spLocks noEditPoints="1"/>
            </p:cNvSpPr>
            <p:nvPr/>
          </p:nvSpPr>
          <p:spPr bwMode="auto">
            <a:xfrm>
              <a:off x="10201276" y="2578100"/>
              <a:ext cx="515938" cy="976313"/>
            </a:xfrm>
            <a:custGeom>
              <a:avLst/>
              <a:gdLst>
                <a:gd name="T0" fmla="*/ 325 w 325"/>
                <a:gd name="T1" fmla="*/ 538 h 615"/>
                <a:gd name="T2" fmla="*/ 197 w 325"/>
                <a:gd name="T3" fmla="*/ 615 h 615"/>
                <a:gd name="T4" fmla="*/ 197 w 325"/>
                <a:gd name="T5" fmla="*/ 615 h 615"/>
                <a:gd name="T6" fmla="*/ 325 w 325"/>
                <a:gd name="T7" fmla="*/ 538 h 615"/>
                <a:gd name="T8" fmla="*/ 1 w 325"/>
                <a:gd name="T9" fmla="*/ 0 h 615"/>
                <a:gd name="T10" fmla="*/ 0 w 325"/>
                <a:gd name="T11" fmla="*/ 0 h 615"/>
                <a:gd name="T12" fmla="*/ 290 w 325"/>
                <a:gd name="T13" fmla="*/ 479 h 615"/>
                <a:gd name="T14" fmla="*/ 1 w 325"/>
                <a:gd name="T1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5" h="615">
                  <a:moveTo>
                    <a:pt x="325" y="538"/>
                  </a:moveTo>
                  <a:lnTo>
                    <a:pt x="197" y="615"/>
                  </a:lnTo>
                  <a:lnTo>
                    <a:pt x="197" y="615"/>
                  </a:lnTo>
                  <a:lnTo>
                    <a:pt x="325" y="538"/>
                  </a:lnTo>
                  <a:moveTo>
                    <a:pt x="1" y="0"/>
                  </a:moveTo>
                  <a:lnTo>
                    <a:pt x="0" y="0"/>
                  </a:lnTo>
                  <a:lnTo>
                    <a:pt x="290" y="47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310"/>
            <p:cNvSpPr>
              <a:spLocks noEditPoints="1"/>
            </p:cNvSpPr>
            <p:nvPr/>
          </p:nvSpPr>
          <p:spPr bwMode="auto">
            <a:xfrm>
              <a:off x="9874251" y="2578100"/>
              <a:ext cx="787400" cy="890588"/>
            </a:xfrm>
            <a:custGeom>
              <a:avLst/>
              <a:gdLst>
                <a:gd name="T0" fmla="*/ 178 w 496"/>
                <a:gd name="T1" fmla="*/ 226 h 561"/>
                <a:gd name="T2" fmla="*/ 224 w 496"/>
                <a:gd name="T3" fmla="*/ 225 h 561"/>
                <a:gd name="T4" fmla="*/ 213 w 496"/>
                <a:gd name="T5" fmla="*/ 283 h 561"/>
                <a:gd name="T6" fmla="*/ 307 w 496"/>
                <a:gd name="T7" fmla="*/ 200 h 561"/>
                <a:gd name="T8" fmla="*/ 213 w 496"/>
                <a:gd name="T9" fmla="*/ 283 h 561"/>
                <a:gd name="T10" fmla="*/ 40 w 496"/>
                <a:gd name="T11" fmla="*/ 133 h 561"/>
                <a:gd name="T12" fmla="*/ 86 w 496"/>
                <a:gd name="T13" fmla="*/ 132 h 561"/>
                <a:gd name="T14" fmla="*/ 164 w 496"/>
                <a:gd name="T15" fmla="*/ 128 h 561"/>
                <a:gd name="T16" fmla="*/ 215 w 496"/>
                <a:gd name="T17" fmla="*/ 70 h 561"/>
                <a:gd name="T18" fmla="*/ 164 w 496"/>
                <a:gd name="T19" fmla="*/ 128 h 561"/>
                <a:gd name="T20" fmla="*/ 85 w 496"/>
                <a:gd name="T21" fmla="*/ 106 h 561"/>
                <a:gd name="T22" fmla="*/ 207 w 496"/>
                <a:gd name="T23" fmla="*/ 59 h 561"/>
                <a:gd name="T24" fmla="*/ 206 w 496"/>
                <a:gd name="T25" fmla="*/ 0 h 561"/>
                <a:gd name="T26" fmla="*/ 17 w 496"/>
                <a:gd name="T27" fmla="*/ 146 h 561"/>
                <a:gd name="T28" fmla="*/ 40 w 496"/>
                <a:gd name="T29" fmla="*/ 160 h 561"/>
                <a:gd name="T30" fmla="*/ 41 w 496"/>
                <a:gd name="T31" fmla="*/ 175 h 561"/>
                <a:gd name="T32" fmla="*/ 153 w 496"/>
                <a:gd name="T33" fmla="*/ 134 h 561"/>
                <a:gd name="T34" fmla="*/ 64 w 496"/>
                <a:gd name="T35" fmla="*/ 203 h 561"/>
                <a:gd name="T36" fmla="*/ 111 w 496"/>
                <a:gd name="T37" fmla="*/ 202 h 561"/>
                <a:gd name="T38" fmla="*/ 114 w 496"/>
                <a:gd name="T39" fmla="*/ 263 h 561"/>
                <a:gd name="T40" fmla="*/ 194 w 496"/>
                <a:gd name="T41" fmla="*/ 297 h 561"/>
                <a:gd name="T42" fmla="*/ 173 w 496"/>
                <a:gd name="T43" fmla="*/ 335 h 561"/>
                <a:gd name="T44" fmla="*/ 342 w 496"/>
                <a:gd name="T45" fmla="*/ 260 h 561"/>
                <a:gd name="T46" fmla="*/ 200 w 496"/>
                <a:gd name="T47" fmla="*/ 368 h 561"/>
                <a:gd name="T48" fmla="*/ 365 w 496"/>
                <a:gd name="T49" fmla="*/ 295 h 561"/>
                <a:gd name="T50" fmla="*/ 225 w 496"/>
                <a:gd name="T51" fmla="*/ 398 h 561"/>
                <a:gd name="T52" fmla="*/ 383 w 496"/>
                <a:gd name="T53" fmla="*/ 330 h 561"/>
                <a:gd name="T54" fmla="*/ 251 w 496"/>
                <a:gd name="T55" fmla="*/ 430 h 561"/>
                <a:gd name="T56" fmla="*/ 405 w 496"/>
                <a:gd name="T57" fmla="*/ 365 h 561"/>
                <a:gd name="T58" fmla="*/ 287 w 496"/>
                <a:gd name="T59" fmla="*/ 474 h 561"/>
                <a:gd name="T60" fmla="*/ 450 w 496"/>
                <a:gd name="T61" fmla="*/ 438 h 561"/>
                <a:gd name="T62" fmla="*/ 359 w 496"/>
                <a:gd name="T63" fmla="*/ 561 h 561"/>
                <a:gd name="T64" fmla="*/ 206 w 496"/>
                <a:gd name="T6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" h="561">
                  <a:moveTo>
                    <a:pt x="190" y="246"/>
                  </a:moveTo>
                  <a:lnTo>
                    <a:pt x="178" y="226"/>
                  </a:lnTo>
                  <a:lnTo>
                    <a:pt x="212" y="205"/>
                  </a:lnTo>
                  <a:lnTo>
                    <a:pt x="224" y="225"/>
                  </a:lnTo>
                  <a:lnTo>
                    <a:pt x="190" y="246"/>
                  </a:lnTo>
                  <a:close/>
                  <a:moveTo>
                    <a:pt x="213" y="283"/>
                  </a:moveTo>
                  <a:lnTo>
                    <a:pt x="201" y="262"/>
                  </a:lnTo>
                  <a:lnTo>
                    <a:pt x="307" y="200"/>
                  </a:lnTo>
                  <a:lnTo>
                    <a:pt x="319" y="219"/>
                  </a:lnTo>
                  <a:lnTo>
                    <a:pt x="213" y="283"/>
                  </a:lnTo>
                  <a:close/>
                  <a:moveTo>
                    <a:pt x="52" y="153"/>
                  </a:moveTo>
                  <a:lnTo>
                    <a:pt x="40" y="133"/>
                  </a:lnTo>
                  <a:lnTo>
                    <a:pt x="74" y="113"/>
                  </a:lnTo>
                  <a:lnTo>
                    <a:pt x="86" y="132"/>
                  </a:lnTo>
                  <a:lnTo>
                    <a:pt x="52" y="153"/>
                  </a:lnTo>
                  <a:close/>
                  <a:moveTo>
                    <a:pt x="164" y="128"/>
                  </a:moveTo>
                  <a:lnTo>
                    <a:pt x="152" y="108"/>
                  </a:lnTo>
                  <a:lnTo>
                    <a:pt x="215" y="70"/>
                  </a:lnTo>
                  <a:lnTo>
                    <a:pt x="227" y="90"/>
                  </a:lnTo>
                  <a:lnTo>
                    <a:pt x="164" y="128"/>
                  </a:lnTo>
                  <a:close/>
                  <a:moveTo>
                    <a:pt x="97" y="126"/>
                  </a:moveTo>
                  <a:lnTo>
                    <a:pt x="85" y="106"/>
                  </a:lnTo>
                  <a:lnTo>
                    <a:pt x="195" y="38"/>
                  </a:lnTo>
                  <a:lnTo>
                    <a:pt x="207" y="59"/>
                  </a:lnTo>
                  <a:lnTo>
                    <a:pt x="97" y="126"/>
                  </a:lnTo>
                  <a:close/>
                  <a:moveTo>
                    <a:pt x="206" y="0"/>
                  </a:moveTo>
                  <a:lnTo>
                    <a:pt x="0" y="124"/>
                  </a:lnTo>
                  <a:lnTo>
                    <a:pt x="17" y="146"/>
                  </a:lnTo>
                  <a:lnTo>
                    <a:pt x="28" y="140"/>
                  </a:lnTo>
                  <a:lnTo>
                    <a:pt x="40" y="160"/>
                  </a:lnTo>
                  <a:lnTo>
                    <a:pt x="32" y="165"/>
                  </a:lnTo>
                  <a:lnTo>
                    <a:pt x="41" y="175"/>
                  </a:lnTo>
                  <a:lnTo>
                    <a:pt x="141" y="115"/>
                  </a:lnTo>
                  <a:lnTo>
                    <a:pt x="153" y="134"/>
                  </a:lnTo>
                  <a:lnTo>
                    <a:pt x="56" y="193"/>
                  </a:lnTo>
                  <a:lnTo>
                    <a:pt x="64" y="203"/>
                  </a:lnTo>
                  <a:lnTo>
                    <a:pt x="99" y="182"/>
                  </a:lnTo>
                  <a:lnTo>
                    <a:pt x="111" y="202"/>
                  </a:lnTo>
                  <a:lnTo>
                    <a:pt x="79" y="222"/>
                  </a:lnTo>
                  <a:lnTo>
                    <a:pt x="114" y="263"/>
                  </a:lnTo>
                  <a:lnTo>
                    <a:pt x="158" y="237"/>
                  </a:lnTo>
                  <a:lnTo>
                    <a:pt x="194" y="297"/>
                  </a:lnTo>
                  <a:lnTo>
                    <a:pt x="159" y="318"/>
                  </a:lnTo>
                  <a:lnTo>
                    <a:pt x="173" y="335"/>
                  </a:lnTo>
                  <a:lnTo>
                    <a:pt x="330" y="240"/>
                  </a:lnTo>
                  <a:lnTo>
                    <a:pt x="342" y="260"/>
                  </a:lnTo>
                  <a:lnTo>
                    <a:pt x="188" y="353"/>
                  </a:lnTo>
                  <a:lnTo>
                    <a:pt x="200" y="368"/>
                  </a:lnTo>
                  <a:lnTo>
                    <a:pt x="353" y="276"/>
                  </a:lnTo>
                  <a:lnTo>
                    <a:pt x="365" y="295"/>
                  </a:lnTo>
                  <a:lnTo>
                    <a:pt x="216" y="386"/>
                  </a:lnTo>
                  <a:lnTo>
                    <a:pt x="225" y="398"/>
                  </a:lnTo>
                  <a:lnTo>
                    <a:pt x="371" y="309"/>
                  </a:lnTo>
                  <a:lnTo>
                    <a:pt x="383" y="330"/>
                  </a:lnTo>
                  <a:lnTo>
                    <a:pt x="239" y="416"/>
                  </a:lnTo>
                  <a:lnTo>
                    <a:pt x="251" y="430"/>
                  </a:lnTo>
                  <a:lnTo>
                    <a:pt x="393" y="344"/>
                  </a:lnTo>
                  <a:lnTo>
                    <a:pt x="405" y="365"/>
                  </a:lnTo>
                  <a:lnTo>
                    <a:pt x="266" y="448"/>
                  </a:lnTo>
                  <a:lnTo>
                    <a:pt x="287" y="474"/>
                  </a:lnTo>
                  <a:lnTo>
                    <a:pt x="423" y="392"/>
                  </a:lnTo>
                  <a:lnTo>
                    <a:pt x="450" y="438"/>
                  </a:lnTo>
                  <a:lnTo>
                    <a:pt x="321" y="516"/>
                  </a:lnTo>
                  <a:lnTo>
                    <a:pt x="359" y="561"/>
                  </a:lnTo>
                  <a:lnTo>
                    <a:pt x="496" y="47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311"/>
            <p:cNvSpPr>
              <a:spLocks noEditPoints="1"/>
            </p:cNvSpPr>
            <p:nvPr/>
          </p:nvSpPr>
          <p:spPr bwMode="auto">
            <a:xfrm>
              <a:off x="9874251" y="2578100"/>
              <a:ext cx="787400" cy="890588"/>
            </a:xfrm>
            <a:custGeom>
              <a:avLst/>
              <a:gdLst>
                <a:gd name="T0" fmla="*/ 178 w 496"/>
                <a:gd name="T1" fmla="*/ 226 h 561"/>
                <a:gd name="T2" fmla="*/ 224 w 496"/>
                <a:gd name="T3" fmla="*/ 225 h 561"/>
                <a:gd name="T4" fmla="*/ 213 w 496"/>
                <a:gd name="T5" fmla="*/ 283 h 561"/>
                <a:gd name="T6" fmla="*/ 307 w 496"/>
                <a:gd name="T7" fmla="*/ 200 h 561"/>
                <a:gd name="T8" fmla="*/ 213 w 496"/>
                <a:gd name="T9" fmla="*/ 283 h 561"/>
                <a:gd name="T10" fmla="*/ 40 w 496"/>
                <a:gd name="T11" fmla="*/ 133 h 561"/>
                <a:gd name="T12" fmla="*/ 86 w 496"/>
                <a:gd name="T13" fmla="*/ 132 h 561"/>
                <a:gd name="T14" fmla="*/ 164 w 496"/>
                <a:gd name="T15" fmla="*/ 128 h 561"/>
                <a:gd name="T16" fmla="*/ 215 w 496"/>
                <a:gd name="T17" fmla="*/ 70 h 561"/>
                <a:gd name="T18" fmla="*/ 164 w 496"/>
                <a:gd name="T19" fmla="*/ 128 h 561"/>
                <a:gd name="T20" fmla="*/ 85 w 496"/>
                <a:gd name="T21" fmla="*/ 106 h 561"/>
                <a:gd name="T22" fmla="*/ 207 w 496"/>
                <a:gd name="T23" fmla="*/ 59 h 561"/>
                <a:gd name="T24" fmla="*/ 206 w 496"/>
                <a:gd name="T25" fmla="*/ 0 h 561"/>
                <a:gd name="T26" fmla="*/ 17 w 496"/>
                <a:gd name="T27" fmla="*/ 146 h 561"/>
                <a:gd name="T28" fmla="*/ 40 w 496"/>
                <a:gd name="T29" fmla="*/ 160 h 561"/>
                <a:gd name="T30" fmla="*/ 41 w 496"/>
                <a:gd name="T31" fmla="*/ 175 h 561"/>
                <a:gd name="T32" fmla="*/ 153 w 496"/>
                <a:gd name="T33" fmla="*/ 134 h 561"/>
                <a:gd name="T34" fmla="*/ 64 w 496"/>
                <a:gd name="T35" fmla="*/ 203 h 561"/>
                <a:gd name="T36" fmla="*/ 111 w 496"/>
                <a:gd name="T37" fmla="*/ 202 h 561"/>
                <a:gd name="T38" fmla="*/ 114 w 496"/>
                <a:gd name="T39" fmla="*/ 263 h 561"/>
                <a:gd name="T40" fmla="*/ 194 w 496"/>
                <a:gd name="T41" fmla="*/ 297 h 561"/>
                <a:gd name="T42" fmla="*/ 173 w 496"/>
                <a:gd name="T43" fmla="*/ 335 h 561"/>
                <a:gd name="T44" fmla="*/ 342 w 496"/>
                <a:gd name="T45" fmla="*/ 260 h 561"/>
                <a:gd name="T46" fmla="*/ 200 w 496"/>
                <a:gd name="T47" fmla="*/ 368 h 561"/>
                <a:gd name="T48" fmla="*/ 365 w 496"/>
                <a:gd name="T49" fmla="*/ 295 h 561"/>
                <a:gd name="T50" fmla="*/ 225 w 496"/>
                <a:gd name="T51" fmla="*/ 398 h 561"/>
                <a:gd name="T52" fmla="*/ 383 w 496"/>
                <a:gd name="T53" fmla="*/ 330 h 561"/>
                <a:gd name="T54" fmla="*/ 251 w 496"/>
                <a:gd name="T55" fmla="*/ 430 h 561"/>
                <a:gd name="T56" fmla="*/ 405 w 496"/>
                <a:gd name="T57" fmla="*/ 365 h 561"/>
                <a:gd name="T58" fmla="*/ 287 w 496"/>
                <a:gd name="T59" fmla="*/ 474 h 561"/>
                <a:gd name="T60" fmla="*/ 450 w 496"/>
                <a:gd name="T61" fmla="*/ 438 h 561"/>
                <a:gd name="T62" fmla="*/ 359 w 496"/>
                <a:gd name="T63" fmla="*/ 561 h 561"/>
                <a:gd name="T64" fmla="*/ 206 w 496"/>
                <a:gd name="T6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" h="561">
                  <a:moveTo>
                    <a:pt x="190" y="246"/>
                  </a:moveTo>
                  <a:lnTo>
                    <a:pt x="178" y="226"/>
                  </a:lnTo>
                  <a:lnTo>
                    <a:pt x="212" y="205"/>
                  </a:lnTo>
                  <a:lnTo>
                    <a:pt x="224" y="225"/>
                  </a:lnTo>
                  <a:lnTo>
                    <a:pt x="190" y="246"/>
                  </a:lnTo>
                  <a:moveTo>
                    <a:pt x="213" y="283"/>
                  </a:moveTo>
                  <a:lnTo>
                    <a:pt x="201" y="262"/>
                  </a:lnTo>
                  <a:lnTo>
                    <a:pt x="307" y="200"/>
                  </a:lnTo>
                  <a:lnTo>
                    <a:pt x="319" y="219"/>
                  </a:lnTo>
                  <a:lnTo>
                    <a:pt x="213" y="283"/>
                  </a:lnTo>
                  <a:moveTo>
                    <a:pt x="52" y="153"/>
                  </a:moveTo>
                  <a:lnTo>
                    <a:pt x="40" y="133"/>
                  </a:lnTo>
                  <a:lnTo>
                    <a:pt x="74" y="113"/>
                  </a:lnTo>
                  <a:lnTo>
                    <a:pt x="86" y="132"/>
                  </a:lnTo>
                  <a:lnTo>
                    <a:pt x="52" y="153"/>
                  </a:lnTo>
                  <a:moveTo>
                    <a:pt x="164" y="128"/>
                  </a:moveTo>
                  <a:lnTo>
                    <a:pt x="152" y="108"/>
                  </a:lnTo>
                  <a:lnTo>
                    <a:pt x="215" y="70"/>
                  </a:lnTo>
                  <a:lnTo>
                    <a:pt x="227" y="90"/>
                  </a:lnTo>
                  <a:lnTo>
                    <a:pt x="164" y="128"/>
                  </a:lnTo>
                  <a:moveTo>
                    <a:pt x="97" y="126"/>
                  </a:moveTo>
                  <a:lnTo>
                    <a:pt x="85" y="106"/>
                  </a:lnTo>
                  <a:lnTo>
                    <a:pt x="195" y="38"/>
                  </a:lnTo>
                  <a:lnTo>
                    <a:pt x="207" y="59"/>
                  </a:lnTo>
                  <a:lnTo>
                    <a:pt x="97" y="126"/>
                  </a:lnTo>
                  <a:moveTo>
                    <a:pt x="206" y="0"/>
                  </a:moveTo>
                  <a:lnTo>
                    <a:pt x="0" y="124"/>
                  </a:lnTo>
                  <a:lnTo>
                    <a:pt x="17" y="146"/>
                  </a:lnTo>
                  <a:lnTo>
                    <a:pt x="28" y="140"/>
                  </a:lnTo>
                  <a:lnTo>
                    <a:pt x="40" y="160"/>
                  </a:lnTo>
                  <a:lnTo>
                    <a:pt x="32" y="165"/>
                  </a:lnTo>
                  <a:lnTo>
                    <a:pt x="41" y="175"/>
                  </a:lnTo>
                  <a:lnTo>
                    <a:pt x="141" y="115"/>
                  </a:lnTo>
                  <a:lnTo>
                    <a:pt x="153" y="134"/>
                  </a:lnTo>
                  <a:lnTo>
                    <a:pt x="56" y="193"/>
                  </a:lnTo>
                  <a:lnTo>
                    <a:pt x="64" y="203"/>
                  </a:lnTo>
                  <a:lnTo>
                    <a:pt x="99" y="182"/>
                  </a:lnTo>
                  <a:lnTo>
                    <a:pt x="111" y="202"/>
                  </a:lnTo>
                  <a:lnTo>
                    <a:pt x="79" y="222"/>
                  </a:lnTo>
                  <a:lnTo>
                    <a:pt x="114" y="263"/>
                  </a:lnTo>
                  <a:lnTo>
                    <a:pt x="158" y="237"/>
                  </a:lnTo>
                  <a:lnTo>
                    <a:pt x="194" y="297"/>
                  </a:lnTo>
                  <a:lnTo>
                    <a:pt x="159" y="318"/>
                  </a:lnTo>
                  <a:lnTo>
                    <a:pt x="173" y="335"/>
                  </a:lnTo>
                  <a:lnTo>
                    <a:pt x="330" y="240"/>
                  </a:lnTo>
                  <a:lnTo>
                    <a:pt x="342" y="260"/>
                  </a:lnTo>
                  <a:lnTo>
                    <a:pt x="188" y="353"/>
                  </a:lnTo>
                  <a:lnTo>
                    <a:pt x="200" y="368"/>
                  </a:lnTo>
                  <a:lnTo>
                    <a:pt x="353" y="276"/>
                  </a:lnTo>
                  <a:lnTo>
                    <a:pt x="365" y="295"/>
                  </a:lnTo>
                  <a:lnTo>
                    <a:pt x="216" y="386"/>
                  </a:lnTo>
                  <a:lnTo>
                    <a:pt x="225" y="398"/>
                  </a:lnTo>
                  <a:lnTo>
                    <a:pt x="371" y="309"/>
                  </a:lnTo>
                  <a:lnTo>
                    <a:pt x="383" y="330"/>
                  </a:lnTo>
                  <a:lnTo>
                    <a:pt x="239" y="416"/>
                  </a:lnTo>
                  <a:lnTo>
                    <a:pt x="251" y="430"/>
                  </a:lnTo>
                  <a:lnTo>
                    <a:pt x="393" y="344"/>
                  </a:lnTo>
                  <a:lnTo>
                    <a:pt x="405" y="365"/>
                  </a:lnTo>
                  <a:lnTo>
                    <a:pt x="266" y="448"/>
                  </a:lnTo>
                  <a:lnTo>
                    <a:pt x="287" y="474"/>
                  </a:lnTo>
                  <a:lnTo>
                    <a:pt x="423" y="392"/>
                  </a:lnTo>
                  <a:lnTo>
                    <a:pt x="450" y="438"/>
                  </a:lnTo>
                  <a:lnTo>
                    <a:pt x="321" y="516"/>
                  </a:lnTo>
                  <a:lnTo>
                    <a:pt x="359" y="561"/>
                  </a:lnTo>
                  <a:lnTo>
                    <a:pt x="496" y="479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312"/>
            <p:cNvSpPr>
              <a:spLocks/>
            </p:cNvSpPr>
            <p:nvPr/>
          </p:nvSpPr>
          <p:spPr bwMode="auto">
            <a:xfrm>
              <a:off x="9807576" y="2481263"/>
              <a:ext cx="936625" cy="1073150"/>
            </a:xfrm>
            <a:custGeom>
              <a:avLst/>
              <a:gdLst>
                <a:gd name="T0" fmla="*/ 253 w 641"/>
                <a:gd name="T1" fmla="*/ 0 h 734"/>
                <a:gd name="T2" fmla="*/ 234 w 641"/>
                <a:gd name="T3" fmla="*/ 5 h 734"/>
                <a:gd name="T4" fmla="*/ 234 w 641"/>
                <a:gd name="T5" fmla="*/ 5 h 734"/>
                <a:gd name="T6" fmla="*/ 0 w 641"/>
                <a:gd name="T7" fmla="*/ 146 h 734"/>
                <a:gd name="T8" fmla="*/ 46 w 641"/>
                <a:gd name="T9" fmla="*/ 201 h 734"/>
                <a:gd name="T10" fmla="*/ 270 w 641"/>
                <a:gd name="T11" fmla="*/ 66 h 734"/>
                <a:gd name="T12" fmla="*/ 271 w 641"/>
                <a:gd name="T13" fmla="*/ 66 h 734"/>
                <a:gd name="T14" fmla="*/ 584 w 641"/>
                <a:gd name="T15" fmla="*/ 586 h 734"/>
                <a:gd name="T16" fmla="*/ 436 w 641"/>
                <a:gd name="T17" fmla="*/ 675 h 734"/>
                <a:gd name="T18" fmla="*/ 484 w 641"/>
                <a:gd name="T19" fmla="*/ 734 h 734"/>
                <a:gd name="T20" fmla="*/ 623 w 641"/>
                <a:gd name="T21" fmla="*/ 650 h 734"/>
                <a:gd name="T22" fmla="*/ 641 w 641"/>
                <a:gd name="T23" fmla="*/ 618 h 734"/>
                <a:gd name="T24" fmla="*/ 636 w 641"/>
                <a:gd name="T25" fmla="*/ 599 h 734"/>
                <a:gd name="T26" fmla="*/ 286 w 641"/>
                <a:gd name="T27" fmla="*/ 18 h 734"/>
                <a:gd name="T28" fmla="*/ 253 w 641"/>
                <a:gd name="T2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1" h="734">
                  <a:moveTo>
                    <a:pt x="253" y="0"/>
                  </a:moveTo>
                  <a:cubicBezTo>
                    <a:pt x="247" y="0"/>
                    <a:pt x="240" y="2"/>
                    <a:pt x="234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1" y="66"/>
                    <a:pt x="271" y="66"/>
                    <a:pt x="271" y="66"/>
                  </a:cubicBezTo>
                  <a:cubicBezTo>
                    <a:pt x="584" y="586"/>
                    <a:pt x="584" y="586"/>
                    <a:pt x="584" y="586"/>
                  </a:cubicBezTo>
                  <a:cubicBezTo>
                    <a:pt x="436" y="675"/>
                    <a:pt x="436" y="675"/>
                    <a:pt x="436" y="675"/>
                  </a:cubicBezTo>
                  <a:cubicBezTo>
                    <a:pt x="484" y="734"/>
                    <a:pt x="484" y="734"/>
                    <a:pt x="484" y="734"/>
                  </a:cubicBezTo>
                  <a:cubicBezTo>
                    <a:pt x="623" y="650"/>
                    <a:pt x="623" y="650"/>
                    <a:pt x="623" y="650"/>
                  </a:cubicBezTo>
                  <a:cubicBezTo>
                    <a:pt x="635" y="643"/>
                    <a:pt x="641" y="631"/>
                    <a:pt x="641" y="618"/>
                  </a:cubicBezTo>
                  <a:cubicBezTo>
                    <a:pt x="641" y="611"/>
                    <a:pt x="639" y="605"/>
                    <a:pt x="636" y="599"/>
                  </a:cubicBezTo>
                  <a:cubicBezTo>
                    <a:pt x="286" y="18"/>
                    <a:pt x="286" y="18"/>
                    <a:pt x="286" y="18"/>
                  </a:cubicBezTo>
                  <a:cubicBezTo>
                    <a:pt x="279" y="6"/>
                    <a:pt x="266" y="0"/>
                    <a:pt x="253" y="0"/>
                  </a:cubicBezTo>
                </a:path>
              </a:pathLst>
            </a:custGeom>
            <a:solidFill>
              <a:srgbClr val="80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313"/>
            <p:cNvSpPr>
              <a:spLocks/>
            </p:cNvSpPr>
            <p:nvPr/>
          </p:nvSpPr>
          <p:spPr bwMode="auto">
            <a:xfrm>
              <a:off x="9901238" y="2800350"/>
              <a:ext cx="36513" cy="39688"/>
            </a:xfrm>
            <a:custGeom>
              <a:avLst/>
              <a:gdLst>
                <a:gd name="T0" fmla="*/ 11 w 23"/>
                <a:gd name="T1" fmla="*/ 0 h 25"/>
                <a:gd name="T2" fmla="*/ 0 w 23"/>
                <a:gd name="T3" fmla="*/ 6 h 25"/>
                <a:gd name="T4" fmla="*/ 15 w 23"/>
                <a:gd name="T5" fmla="*/ 25 h 25"/>
                <a:gd name="T6" fmla="*/ 23 w 23"/>
                <a:gd name="T7" fmla="*/ 20 h 25"/>
                <a:gd name="T8" fmla="*/ 11 w 2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11" y="0"/>
                  </a:moveTo>
                  <a:lnTo>
                    <a:pt x="0" y="6"/>
                  </a:lnTo>
                  <a:lnTo>
                    <a:pt x="15" y="25"/>
                  </a:lnTo>
                  <a:lnTo>
                    <a:pt x="23" y="2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314"/>
            <p:cNvSpPr>
              <a:spLocks/>
            </p:cNvSpPr>
            <p:nvPr/>
          </p:nvSpPr>
          <p:spPr bwMode="auto">
            <a:xfrm>
              <a:off x="9901238" y="2800350"/>
              <a:ext cx="36513" cy="39688"/>
            </a:xfrm>
            <a:custGeom>
              <a:avLst/>
              <a:gdLst>
                <a:gd name="T0" fmla="*/ 11 w 23"/>
                <a:gd name="T1" fmla="*/ 0 h 25"/>
                <a:gd name="T2" fmla="*/ 0 w 23"/>
                <a:gd name="T3" fmla="*/ 6 h 25"/>
                <a:gd name="T4" fmla="*/ 15 w 23"/>
                <a:gd name="T5" fmla="*/ 25 h 25"/>
                <a:gd name="T6" fmla="*/ 23 w 23"/>
                <a:gd name="T7" fmla="*/ 20 h 25"/>
                <a:gd name="T8" fmla="*/ 11 w 2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11" y="0"/>
                  </a:moveTo>
                  <a:lnTo>
                    <a:pt x="0" y="6"/>
                  </a:lnTo>
                  <a:lnTo>
                    <a:pt x="15" y="25"/>
                  </a:lnTo>
                  <a:lnTo>
                    <a:pt x="23" y="2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315"/>
            <p:cNvSpPr>
              <a:spLocks/>
            </p:cNvSpPr>
            <p:nvPr/>
          </p:nvSpPr>
          <p:spPr bwMode="auto">
            <a:xfrm>
              <a:off x="10115551" y="2689225"/>
              <a:ext cx="119063" cy="92075"/>
            </a:xfrm>
            <a:custGeom>
              <a:avLst/>
              <a:gdLst>
                <a:gd name="T0" fmla="*/ 63 w 75"/>
                <a:gd name="T1" fmla="*/ 0 h 58"/>
                <a:gd name="T2" fmla="*/ 0 w 75"/>
                <a:gd name="T3" fmla="*/ 38 h 58"/>
                <a:gd name="T4" fmla="*/ 12 w 75"/>
                <a:gd name="T5" fmla="*/ 58 h 58"/>
                <a:gd name="T6" fmla="*/ 75 w 75"/>
                <a:gd name="T7" fmla="*/ 20 h 58"/>
                <a:gd name="T8" fmla="*/ 63 w 7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8">
                  <a:moveTo>
                    <a:pt x="63" y="0"/>
                  </a:moveTo>
                  <a:lnTo>
                    <a:pt x="0" y="38"/>
                  </a:lnTo>
                  <a:lnTo>
                    <a:pt x="12" y="58"/>
                  </a:lnTo>
                  <a:lnTo>
                    <a:pt x="75" y="2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316"/>
            <p:cNvSpPr>
              <a:spLocks/>
            </p:cNvSpPr>
            <p:nvPr/>
          </p:nvSpPr>
          <p:spPr bwMode="auto">
            <a:xfrm>
              <a:off x="10115551" y="2689225"/>
              <a:ext cx="119063" cy="92075"/>
            </a:xfrm>
            <a:custGeom>
              <a:avLst/>
              <a:gdLst>
                <a:gd name="T0" fmla="*/ 63 w 75"/>
                <a:gd name="T1" fmla="*/ 0 h 58"/>
                <a:gd name="T2" fmla="*/ 0 w 75"/>
                <a:gd name="T3" fmla="*/ 38 h 58"/>
                <a:gd name="T4" fmla="*/ 12 w 75"/>
                <a:gd name="T5" fmla="*/ 58 h 58"/>
                <a:gd name="T6" fmla="*/ 75 w 75"/>
                <a:gd name="T7" fmla="*/ 20 h 58"/>
                <a:gd name="T8" fmla="*/ 63 w 7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8">
                  <a:moveTo>
                    <a:pt x="63" y="0"/>
                  </a:moveTo>
                  <a:lnTo>
                    <a:pt x="0" y="38"/>
                  </a:lnTo>
                  <a:lnTo>
                    <a:pt x="12" y="58"/>
                  </a:lnTo>
                  <a:lnTo>
                    <a:pt x="75" y="2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317"/>
            <p:cNvSpPr>
              <a:spLocks/>
            </p:cNvSpPr>
            <p:nvPr/>
          </p:nvSpPr>
          <p:spPr bwMode="auto">
            <a:xfrm>
              <a:off x="9939338" y="2760663"/>
              <a:ext cx="177800" cy="123825"/>
            </a:xfrm>
            <a:custGeom>
              <a:avLst/>
              <a:gdLst>
                <a:gd name="T0" fmla="*/ 100 w 112"/>
                <a:gd name="T1" fmla="*/ 0 h 78"/>
                <a:gd name="T2" fmla="*/ 0 w 112"/>
                <a:gd name="T3" fmla="*/ 60 h 78"/>
                <a:gd name="T4" fmla="*/ 15 w 112"/>
                <a:gd name="T5" fmla="*/ 78 h 78"/>
                <a:gd name="T6" fmla="*/ 112 w 112"/>
                <a:gd name="T7" fmla="*/ 19 h 78"/>
                <a:gd name="T8" fmla="*/ 100 w 11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8">
                  <a:moveTo>
                    <a:pt x="100" y="0"/>
                  </a:moveTo>
                  <a:lnTo>
                    <a:pt x="0" y="60"/>
                  </a:lnTo>
                  <a:lnTo>
                    <a:pt x="15" y="78"/>
                  </a:lnTo>
                  <a:lnTo>
                    <a:pt x="112" y="1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318"/>
            <p:cNvSpPr>
              <a:spLocks/>
            </p:cNvSpPr>
            <p:nvPr/>
          </p:nvSpPr>
          <p:spPr bwMode="auto">
            <a:xfrm>
              <a:off x="9939338" y="2760663"/>
              <a:ext cx="177800" cy="123825"/>
            </a:xfrm>
            <a:custGeom>
              <a:avLst/>
              <a:gdLst>
                <a:gd name="T0" fmla="*/ 100 w 112"/>
                <a:gd name="T1" fmla="*/ 0 h 78"/>
                <a:gd name="T2" fmla="*/ 0 w 112"/>
                <a:gd name="T3" fmla="*/ 60 h 78"/>
                <a:gd name="T4" fmla="*/ 15 w 112"/>
                <a:gd name="T5" fmla="*/ 78 h 78"/>
                <a:gd name="T6" fmla="*/ 112 w 112"/>
                <a:gd name="T7" fmla="*/ 19 h 78"/>
                <a:gd name="T8" fmla="*/ 100 w 112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8">
                  <a:moveTo>
                    <a:pt x="100" y="0"/>
                  </a:moveTo>
                  <a:lnTo>
                    <a:pt x="0" y="60"/>
                  </a:lnTo>
                  <a:lnTo>
                    <a:pt x="15" y="78"/>
                  </a:lnTo>
                  <a:lnTo>
                    <a:pt x="112" y="19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319"/>
            <p:cNvSpPr>
              <a:spLocks/>
            </p:cNvSpPr>
            <p:nvPr/>
          </p:nvSpPr>
          <p:spPr bwMode="auto">
            <a:xfrm>
              <a:off x="10193338" y="2895600"/>
              <a:ext cx="187325" cy="131763"/>
            </a:xfrm>
            <a:custGeom>
              <a:avLst/>
              <a:gdLst>
                <a:gd name="T0" fmla="*/ 106 w 118"/>
                <a:gd name="T1" fmla="*/ 0 h 83"/>
                <a:gd name="T2" fmla="*/ 0 w 118"/>
                <a:gd name="T3" fmla="*/ 62 h 83"/>
                <a:gd name="T4" fmla="*/ 12 w 118"/>
                <a:gd name="T5" fmla="*/ 83 h 83"/>
                <a:gd name="T6" fmla="*/ 118 w 118"/>
                <a:gd name="T7" fmla="*/ 19 h 83"/>
                <a:gd name="T8" fmla="*/ 106 w 11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06" y="0"/>
                  </a:moveTo>
                  <a:lnTo>
                    <a:pt x="0" y="62"/>
                  </a:lnTo>
                  <a:lnTo>
                    <a:pt x="12" y="83"/>
                  </a:lnTo>
                  <a:lnTo>
                    <a:pt x="118" y="1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320"/>
            <p:cNvSpPr>
              <a:spLocks/>
            </p:cNvSpPr>
            <p:nvPr/>
          </p:nvSpPr>
          <p:spPr bwMode="auto">
            <a:xfrm>
              <a:off x="10193338" y="2895600"/>
              <a:ext cx="187325" cy="131763"/>
            </a:xfrm>
            <a:custGeom>
              <a:avLst/>
              <a:gdLst>
                <a:gd name="T0" fmla="*/ 106 w 118"/>
                <a:gd name="T1" fmla="*/ 0 h 83"/>
                <a:gd name="T2" fmla="*/ 0 w 118"/>
                <a:gd name="T3" fmla="*/ 62 h 83"/>
                <a:gd name="T4" fmla="*/ 12 w 118"/>
                <a:gd name="T5" fmla="*/ 83 h 83"/>
                <a:gd name="T6" fmla="*/ 118 w 118"/>
                <a:gd name="T7" fmla="*/ 19 h 83"/>
                <a:gd name="T8" fmla="*/ 106 w 11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3">
                  <a:moveTo>
                    <a:pt x="106" y="0"/>
                  </a:moveTo>
                  <a:lnTo>
                    <a:pt x="0" y="62"/>
                  </a:lnTo>
                  <a:lnTo>
                    <a:pt x="12" y="83"/>
                  </a:lnTo>
                  <a:lnTo>
                    <a:pt x="118" y="19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321"/>
            <p:cNvSpPr>
              <a:spLocks/>
            </p:cNvSpPr>
            <p:nvPr/>
          </p:nvSpPr>
          <p:spPr bwMode="auto">
            <a:xfrm>
              <a:off x="10148888" y="2959100"/>
              <a:ext cx="268288" cy="179388"/>
            </a:xfrm>
            <a:custGeom>
              <a:avLst/>
              <a:gdLst>
                <a:gd name="T0" fmla="*/ 157 w 169"/>
                <a:gd name="T1" fmla="*/ 0 h 113"/>
                <a:gd name="T2" fmla="*/ 0 w 169"/>
                <a:gd name="T3" fmla="*/ 95 h 113"/>
                <a:gd name="T4" fmla="*/ 15 w 169"/>
                <a:gd name="T5" fmla="*/ 113 h 113"/>
                <a:gd name="T6" fmla="*/ 169 w 169"/>
                <a:gd name="T7" fmla="*/ 20 h 113"/>
                <a:gd name="T8" fmla="*/ 157 w 169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3">
                  <a:moveTo>
                    <a:pt x="157" y="0"/>
                  </a:moveTo>
                  <a:lnTo>
                    <a:pt x="0" y="95"/>
                  </a:lnTo>
                  <a:lnTo>
                    <a:pt x="15" y="113"/>
                  </a:lnTo>
                  <a:lnTo>
                    <a:pt x="169" y="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322"/>
            <p:cNvSpPr>
              <a:spLocks/>
            </p:cNvSpPr>
            <p:nvPr/>
          </p:nvSpPr>
          <p:spPr bwMode="auto">
            <a:xfrm>
              <a:off x="10148888" y="2959100"/>
              <a:ext cx="268288" cy="179388"/>
            </a:xfrm>
            <a:custGeom>
              <a:avLst/>
              <a:gdLst>
                <a:gd name="T0" fmla="*/ 157 w 169"/>
                <a:gd name="T1" fmla="*/ 0 h 113"/>
                <a:gd name="T2" fmla="*/ 0 w 169"/>
                <a:gd name="T3" fmla="*/ 95 h 113"/>
                <a:gd name="T4" fmla="*/ 15 w 169"/>
                <a:gd name="T5" fmla="*/ 113 h 113"/>
                <a:gd name="T6" fmla="*/ 169 w 169"/>
                <a:gd name="T7" fmla="*/ 20 h 113"/>
                <a:gd name="T8" fmla="*/ 157 w 169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3">
                  <a:moveTo>
                    <a:pt x="157" y="0"/>
                  </a:moveTo>
                  <a:lnTo>
                    <a:pt x="0" y="95"/>
                  </a:lnTo>
                  <a:lnTo>
                    <a:pt x="15" y="113"/>
                  </a:lnTo>
                  <a:lnTo>
                    <a:pt x="169" y="2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323"/>
            <p:cNvSpPr>
              <a:spLocks/>
            </p:cNvSpPr>
            <p:nvPr/>
          </p:nvSpPr>
          <p:spPr bwMode="auto">
            <a:xfrm>
              <a:off x="10191751" y="3016250"/>
              <a:ext cx="261938" cy="174625"/>
            </a:xfrm>
            <a:custGeom>
              <a:avLst/>
              <a:gdLst>
                <a:gd name="T0" fmla="*/ 153 w 165"/>
                <a:gd name="T1" fmla="*/ 0 h 110"/>
                <a:gd name="T2" fmla="*/ 0 w 165"/>
                <a:gd name="T3" fmla="*/ 92 h 110"/>
                <a:gd name="T4" fmla="*/ 16 w 165"/>
                <a:gd name="T5" fmla="*/ 110 h 110"/>
                <a:gd name="T6" fmla="*/ 165 w 165"/>
                <a:gd name="T7" fmla="*/ 19 h 110"/>
                <a:gd name="T8" fmla="*/ 153 w 16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0">
                  <a:moveTo>
                    <a:pt x="153" y="0"/>
                  </a:moveTo>
                  <a:lnTo>
                    <a:pt x="0" y="92"/>
                  </a:lnTo>
                  <a:lnTo>
                    <a:pt x="16" y="110"/>
                  </a:lnTo>
                  <a:lnTo>
                    <a:pt x="165" y="19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324"/>
            <p:cNvSpPr>
              <a:spLocks/>
            </p:cNvSpPr>
            <p:nvPr/>
          </p:nvSpPr>
          <p:spPr bwMode="auto">
            <a:xfrm>
              <a:off x="10191751" y="3016250"/>
              <a:ext cx="261938" cy="174625"/>
            </a:xfrm>
            <a:custGeom>
              <a:avLst/>
              <a:gdLst>
                <a:gd name="T0" fmla="*/ 153 w 165"/>
                <a:gd name="T1" fmla="*/ 0 h 110"/>
                <a:gd name="T2" fmla="*/ 0 w 165"/>
                <a:gd name="T3" fmla="*/ 92 h 110"/>
                <a:gd name="T4" fmla="*/ 16 w 165"/>
                <a:gd name="T5" fmla="*/ 110 h 110"/>
                <a:gd name="T6" fmla="*/ 165 w 165"/>
                <a:gd name="T7" fmla="*/ 19 h 110"/>
                <a:gd name="T8" fmla="*/ 153 w 16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0">
                  <a:moveTo>
                    <a:pt x="153" y="0"/>
                  </a:moveTo>
                  <a:lnTo>
                    <a:pt x="0" y="92"/>
                  </a:lnTo>
                  <a:lnTo>
                    <a:pt x="16" y="110"/>
                  </a:lnTo>
                  <a:lnTo>
                    <a:pt x="165" y="19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325"/>
            <p:cNvSpPr>
              <a:spLocks/>
            </p:cNvSpPr>
            <p:nvPr/>
          </p:nvSpPr>
          <p:spPr bwMode="auto">
            <a:xfrm>
              <a:off x="10231438" y="3068638"/>
              <a:ext cx="250825" cy="169863"/>
            </a:xfrm>
            <a:custGeom>
              <a:avLst/>
              <a:gdLst>
                <a:gd name="T0" fmla="*/ 146 w 158"/>
                <a:gd name="T1" fmla="*/ 0 h 107"/>
                <a:gd name="T2" fmla="*/ 0 w 158"/>
                <a:gd name="T3" fmla="*/ 89 h 107"/>
                <a:gd name="T4" fmla="*/ 14 w 158"/>
                <a:gd name="T5" fmla="*/ 107 h 107"/>
                <a:gd name="T6" fmla="*/ 158 w 158"/>
                <a:gd name="T7" fmla="*/ 21 h 107"/>
                <a:gd name="T8" fmla="*/ 146 w 158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07">
                  <a:moveTo>
                    <a:pt x="146" y="0"/>
                  </a:moveTo>
                  <a:lnTo>
                    <a:pt x="0" y="89"/>
                  </a:lnTo>
                  <a:lnTo>
                    <a:pt x="14" y="107"/>
                  </a:lnTo>
                  <a:lnTo>
                    <a:pt x="158" y="2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327"/>
            <p:cNvSpPr>
              <a:spLocks/>
            </p:cNvSpPr>
            <p:nvPr/>
          </p:nvSpPr>
          <p:spPr bwMode="auto">
            <a:xfrm>
              <a:off x="10272713" y="3124200"/>
              <a:ext cx="244475" cy="165100"/>
            </a:xfrm>
            <a:custGeom>
              <a:avLst/>
              <a:gdLst>
                <a:gd name="T0" fmla="*/ 142 w 154"/>
                <a:gd name="T1" fmla="*/ 0 h 104"/>
                <a:gd name="T2" fmla="*/ 0 w 154"/>
                <a:gd name="T3" fmla="*/ 86 h 104"/>
                <a:gd name="T4" fmla="*/ 15 w 154"/>
                <a:gd name="T5" fmla="*/ 104 h 104"/>
                <a:gd name="T6" fmla="*/ 154 w 154"/>
                <a:gd name="T7" fmla="*/ 21 h 104"/>
                <a:gd name="T8" fmla="*/ 142 w 15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4">
                  <a:moveTo>
                    <a:pt x="142" y="0"/>
                  </a:moveTo>
                  <a:lnTo>
                    <a:pt x="0" y="86"/>
                  </a:lnTo>
                  <a:lnTo>
                    <a:pt x="15" y="104"/>
                  </a:lnTo>
                  <a:lnTo>
                    <a:pt x="154" y="2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328"/>
            <p:cNvSpPr>
              <a:spLocks/>
            </p:cNvSpPr>
            <p:nvPr/>
          </p:nvSpPr>
          <p:spPr bwMode="auto">
            <a:xfrm>
              <a:off x="10272713" y="3124200"/>
              <a:ext cx="244475" cy="165100"/>
            </a:xfrm>
            <a:custGeom>
              <a:avLst/>
              <a:gdLst>
                <a:gd name="T0" fmla="*/ 142 w 154"/>
                <a:gd name="T1" fmla="*/ 0 h 104"/>
                <a:gd name="T2" fmla="*/ 0 w 154"/>
                <a:gd name="T3" fmla="*/ 86 h 104"/>
                <a:gd name="T4" fmla="*/ 15 w 154"/>
                <a:gd name="T5" fmla="*/ 104 h 104"/>
                <a:gd name="T6" fmla="*/ 154 w 154"/>
                <a:gd name="T7" fmla="*/ 21 h 104"/>
                <a:gd name="T8" fmla="*/ 142 w 15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4">
                  <a:moveTo>
                    <a:pt x="142" y="0"/>
                  </a:moveTo>
                  <a:lnTo>
                    <a:pt x="0" y="86"/>
                  </a:lnTo>
                  <a:lnTo>
                    <a:pt x="15" y="104"/>
                  </a:lnTo>
                  <a:lnTo>
                    <a:pt x="154" y="21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329"/>
            <p:cNvSpPr>
              <a:spLocks/>
            </p:cNvSpPr>
            <p:nvPr/>
          </p:nvSpPr>
          <p:spPr bwMode="auto">
            <a:xfrm>
              <a:off x="10329863" y="3200400"/>
              <a:ext cx="258763" cy="196850"/>
            </a:xfrm>
            <a:custGeom>
              <a:avLst/>
              <a:gdLst>
                <a:gd name="T0" fmla="*/ 136 w 163"/>
                <a:gd name="T1" fmla="*/ 0 h 124"/>
                <a:gd name="T2" fmla="*/ 0 w 163"/>
                <a:gd name="T3" fmla="*/ 82 h 124"/>
                <a:gd name="T4" fmla="*/ 34 w 163"/>
                <a:gd name="T5" fmla="*/ 124 h 124"/>
                <a:gd name="T6" fmla="*/ 163 w 163"/>
                <a:gd name="T7" fmla="*/ 46 h 124"/>
                <a:gd name="T8" fmla="*/ 136 w 163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24">
                  <a:moveTo>
                    <a:pt x="136" y="0"/>
                  </a:moveTo>
                  <a:lnTo>
                    <a:pt x="0" y="82"/>
                  </a:lnTo>
                  <a:lnTo>
                    <a:pt x="34" y="124"/>
                  </a:lnTo>
                  <a:lnTo>
                    <a:pt x="163" y="4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331"/>
            <p:cNvSpPr>
              <a:spLocks/>
            </p:cNvSpPr>
            <p:nvPr/>
          </p:nvSpPr>
          <p:spPr bwMode="auto">
            <a:xfrm>
              <a:off x="10156826" y="2903538"/>
              <a:ext cx="73025" cy="65088"/>
            </a:xfrm>
            <a:custGeom>
              <a:avLst/>
              <a:gdLst>
                <a:gd name="T0" fmla="*/ 34 w 46"/>
                <a:gd name="T1" fmla="*/ 0 h 41"/>
                <a:gd name="T2" fmla="*/ 0 w 46"/>
                <a:gd name="T3" fmla="*/ 21 h 41"/>
                <a:gd name="T4" fmla="*/ 12 w 46"/>
                <a:gd name="T5" fmla="*/ 41 h 41"/>
                <a:gd name="T6" fmla="*/ 46 w 46"/>
                <a:gd name="T7" fmla="*/ 20 h 41"/>
                <a:gd name="T8" fmla="*/ 34 w 4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34" y="0"/>
                  </a:moveTo>
                  <a:lnTo>
                    <a:pt x="0" y="21"/>
                  </a:lnTo>
                  <a:lnTo>
                    <a:pt x="12" y="41"/>
                  </a:lnTo>
                  <a:lnTo>
                    <a:pt x="46" y="2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332"/>
            <p:cNvSpPr>
              <a:spLocks/>
            </p:cNvSpPr>
            <p:nvPr/>
          </p:nvSpPr>
          <p:spPr bwMode="auto">
            <a:xfrm>
              <a:off x="10156826" y="2903538"/>
              <a:ext cx="73025" cy="65088"/>
            </a:xfrm>
            <a:custGeom>
              <a:avLst/>
              <a:gdLst>
                <a:gd name="T0" fmla="*/ 34 w 46"/>
                <a:gd name="T1" fmla="*/ 0 h 41"/>
                <a:gd name="T2" fmla="*/ 0 w 46"/>
                <a:gd name="T3" fmla="*/ 21 h 41"/>
                <a:gd name="T4" fmla="*/ 12 w 46"/>
                <a:gd name="T5" fmla="*/ 41 h 41"/>
                <a:gd name="T6" fmla="*/ 46 w 46"/>
                <a:gd name="T7" fmla="*/ 20 h 41"/>
                <a:gd name="T8" fmla="*/ 34 w 4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34" y="0"/>
                  </a:moveTo>
                  <a:lnTo>
                    <a:pt x="0" y="21"/>
                  </a:lnTo>
                  <a:lnTo>
                    <a:pt x="12" y="41"/>
                  </a:lnTo>
                  <a:lnTo>
                    <a:pt x="46" y="2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333"/>
            <p:cNvSpPr>
              <a:spLocks/>
            </p:cNvSpPr>
            <p:nvPr/>
          </p:nvSpPr>
          <p:spPr bwMode="auto">
            <a:xfrm>
              <a:off x="9975851" y="2867025"/>
              <a:ext cx="74613" cy="63500"/>
            </a:xfrm>
            <a:custGeom>
              <a:avLst/>
              <a:gdLst>
                <a:gd name="T0" fmla="*/ 35 w 47"/>
                <a:gd name="T1" fmla="*/ 0 h 40"/>
                <a:gd name="T2" fmla="*/ 0 w 47"/>
                <a:gd name="T3" fmla="*/ 21 h 40"/>
                <a:gd name="T4" fmla="*/ 15 w 47"/>
                <a:gd name="T5" fmla="*/ 40 h 40"/>
                <a:gd name="T6" fmla="*/ 47 w 47"/>
                <a:gd name="T7" fmla="*/ 20 h 40"/>
                <a:gd name="T8" fmla="*/ 35 w 4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0">
                  <a:moveTo>
                    <a:pt x="35" y="0"/>
                  </a:moveTo>
                  <a:lnTo>
                    <a:pt x="0" y="21"/>
                  </a:lnTo>
                  <a:lnTo>
                    <a:pt x="15" y="40"/>
                  </a:lnTo>
                  <a:lnTo>
                    <a:pt x="47" y="2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Freeform 334"/>
            <p:cNvSpPr>
              <a:spLocks/>
            </p:cNvSpPr>
            <p:nvPr/>
          </p:nvSpPr>
          <p:spPr bwMode="auto">
            <a:xfrm>
              <a:off x="9975851" y="2867025"/>
              <a:ext cx="74613" cy="63500"/>
            </a:xfrm>
            <a:custGeom>
              <a:avLst/>
              <a:gdLst>
                <a:gd name="T0" fmla="*/ 35 w 47"/>
                <a:gd name="T1" fmla="*/ 0 h 40"/>
                <a:gd name="T2" fmla="*/ 0 w 47"/>
                <a:gd name="T3" fmla="*/ 21 h 40"/>
                <a:gd name="T4" fmla="*/ 15 w 47"/>
                <a:gd name="T5" fmla="*/ 40 h 40"/>
                <a:gd name="T6" fmla="*/ 47 w 47"/>
                <a:gd name="T7" fmla="*/ 20 h 40"/>
                <a:gd name="T8" fmla="*/ 35 w 4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0">
                  <a:moveTo>
                    <a:pt x="35" y="0"/>
                  </a:moveTo>
                  <a:lnTo>
                    <a:pt x="0" y="21"/>
                  </a:lnTo>
                  <a:lnTo>
                    <a:pt x="15" y="40"/>
                  </a:lnTo>
                  <a:lnTo>
                    <a:pt x="47" y="2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335"/>
            <p:cNvSpPr>
              <a:spLocks/>
            </p:cNvSpPr>
            <p:nvPr/>
          </p:nvSpPr>
          <p:spPr bwMode="auto">
            <a:xfrm>
              <a:off x="9937751" y="2757488"/>
              <a:ext cx="73025" cy="63500"/>
            </a:xfrm>
            <a:custGeom>
              <a:avLst/>
              <a:gdLst>
                <a:gd name="T0" fmla="*/ 34 w 46"/>
                <a:gd name="T1" fmla="*/ 0 h 40"/>
                <a:gd name="T2" fmla="*/ 0 w 46"/>
                <a:gd name="T3" fmla="*/ 20 h 40"/>
                <a:gd name="T4" fmla="*/ 12 w 46"/>
                <a:gd name="T5" fmla="*/ 40 h 40"/>
                <a:gd name="T6" fmla="*/ 46 w 46"/>
                <a:gd name="T7" fmla="*/ 19 h 40"/>
                <a:gd name="T8" fmla="*/ 34 w 4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0">
                  <a:moveTo>
                    <a:pt x="34" y="0"/>
                  </a:moveTo>
                  <a:lnTo>
                    <a:pt x="0" y="20"/>
                  </a:lnTo>
                  <a:lnTo>
                    <a:pt x="12" y="40"/>
                  </a:lnTo>
                  <a:lnTo>
                    <a:pt x="46" y="1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336"/>
            <p:cNvSpPr>
              <a:spLocks/>
            </p:cNvSpPr>
            <p:nvPr/>
          </p:nvSpPr>
          <p:spPr bwMode="auto">
            <a:xfrm>
              <a:off x="9937751" y="2757488"/>
              <a:ext cx="73025" cy="63500"/>
            </a:xfrm>
            <a:custGeom>
              <a:avLst/>
              <a:gdLst>
                <a:gd name="T0" fmla="*/ 34 w 46"/>
                <a:gd name="T1" fmla="*/ 0 h 40"/>
                <a:gd name="T2" fmla="*/ 0 w 46"/>
                <a:gd name="T3" fmla="*/ 20 h 40"/>
                <a:gd name="T4" fmla="*/ 12 w 46"/>
                <a:gd name="T5" fmla="*/ 40 h 40"/>
                <a:gd name="T6" fmla="*/ 46 w 46"/>
                <a:gd name="T7" fmla="*/ 19 h 40"/>
                <a:gd name="T8" fmla="*/ 34 w 4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0">
                  <a:moveTo>
                    <a:pt x="34" y="0"/>
                  </a:moveTo>
                  <a:lnTo>
                    <a:pt x="0" y="20"/>
                  </a:lnTo>
                  <a:lnTo>
                    <a:pt x="12" y="40"/>
                  </a:lnTo>
                  <a:lnTo>
                    <a:pt x="46" y="1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Freeform 337"/>
            <p:cNvSpPr>
              <a:spLocks/>
            </p:cNvSpPr>
            <p:nvPr/>
          </p:nvSpPr>
          <p:spPr bwMode="auto">
            <a:xfrm>
              <a:off x="10009188" y="2638425"/>
              <a:ext cx="193675" cy="139700"/>
            </a:xfrm>
            <a:custGeom>
              <a:avLst/>
              <a:gdLst>
                <a:gd name="T0" fmla="*/ 110 w 122"/>
                <a:gd name="T1" fmla="*/ 0 h 88"/>
                <a:gd name="T2" fmla="*/ 0 w 122"/>
                <a:gd name="T3" fmla="*/ 68 h 88"/>
                <a:gd name="T4" fmla="*/ 12 w 122"/>
                <a:gd name="T5" fmla="*/ 88 h 88"/>
                <a:gd name="T6" fmla="*/ 122 w 122"/>
                <a:gd name="T7" fmla="*/ 21 h 88"/>
                <a:gd name="T8" fmla="*/ 110 w 12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8">
                  <a:moveTo>
                    <a:pt x="110" y="0"/>
                  </a:moveTo>
                  <a:lnTo>
                    <a:pt x="0" y="68"/>
                  </a:lnTo>
                  <a:lnTo>
                    <a:pt x="12" y="88"/>
                  </a:lnTo>
                  <a:lnTo>
                    <a:pt x="122" y="2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Freeform 338"/>
            <p:cNvSpPr>
              <a:spLocks/>
            </p:cNvSpPr>
            <p:nvPr/>
          </p:nvSpPr>
          <p:spPr bwMode="auto">
            <a:xfrm>
              <a:off x="10009188" y="2638425"/>
              <a:ext cx="193675" cy="139700"/>
            </a:xfrm>
            <a:custGeom>
              <a:avLst/>
              <a:gdLst>
                <a:gd name="T0" fmla="*/ 110 w 122"/>
                <a:gd name="T1" fmla="*/ 0 h 88"/>
                <a:gd name="T2" fmla="*/ 0 w 122"/>
                <a:gd name="T3" fmla="*/ 68 h 88"/>
                <a:gd name="T4" fmla="*/ 12 w 122"/>
                <a:gd name="T5" fmla="*/ 88 h 88"/>
                <a:gd name="T6" fmla="*/ 122 w 122"/>
                <a:gd name="T7" fmla="*/ 21 h 88"/>
                <a:gd name="T8" fmla="*/ 110 w 12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8">
                  <a:moveTo>
                    <a:pt x="110" y="0"/>
                  </a:moveTo>
                  <a:lnTo>
                    <a:pt x="0" y="68"/>
                  </a:lnTo>
                  <a:lnTo>
                    <a:pt x="12" y="88"/>
                  </a:lnTo>
                  <a:lnTo>
                    <a:pt x="122" y="21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339"/>
            <p:cNvSpPr>
              <a:spLocks/>
            </p:cNvSpPr>
            <p:nvPr/>
          </p:nvSpPr>
          <p:spPr bwMode="auto">
            <a:xfrm>
              <a:off x="10055226" y="2954338"/>
              <a:ext cx="127000" cy="128588"/>
            </a:xfrm>
            <a:custGeom>
              <a:avLst/>
              <a:gdLst>
                <a:gd name="T0" fmla="*/ 44 w 80"/>
                <a:gd name="T1" fmla="*/ 0 h 81"/>
                <a:gd name="T2" fmla="*/ 0 w 80"/>
                <a:gd name="T3" fmla="*/ 26 h 81"/>
                <a:gd name="T4" fmla="*/ 45 w 80"/>
                <a:gd name="T5" fmla="*/ 81 h 81"/>
                <a:gd name="T6" fmla="*/ 80 w 80"/>
                <a:gd name="T7" fmla="*/ 60 h 81"/>
                <a:gd name="T8" fmla="*/ 44 w 8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44" y="0"/>
                  </a:moveTo>
                  <a:lnTo>
                    <a:pt x="0" y="26"/>
                  </a:lnTo>
                  <a:lnTo>
                    <a:pt x="45" y="81"/>
                  </a:lnTo>
                  <a:lnTo>
                    <a:pt x="80" y="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0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340"/>
            <p:cNvSpPr>
              <a:spLocks/>
            </p:cNvSpPr>
            <p:nvPr/>
          </p:nvSpPr>
          <p:spPr bwMode="auto">
            <a:xfrm>
              <a:off x="10055226" y="2954338"/>
              <a:ext cx="127000" cy="128588"/>
            </a:xfrm>
            <a:custGeom>
              <a:avLst/>
              <a:gdLst>
                <a:gd name="T0" fmla="*/ 44 w 80"/>
                <a:gd name="T1" fmla="*/ 0 h 81"/>
                <a:gd name="T2" fmla="*/ 0 w 80"/>
                <a:gd name="T3" fmla="*/ 26 h 81"/>
                <a:gd name="T4" fmla="*/ 45 w 80"/>
                <a:gd name="T5" fmla="*/ 81 h 81"/>
                <a:gd name="T6" fmla="*/ 80 w 80"/>
                <a:gd name="T7" fmla="*/ 60 h 81"/>
                <a:gd name="T8" fmla="*/ 44 w 8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44" y="0"/>
                  </a:moveTo>
                  <a:lnTo>
                    <a:pt x="0" y="26"/>
                  </a:lnTo>
                  <a:lnTo>
                    <a:pt x="45" y="81"/>
                  </a:lnTo>
                  <a:lnTo>
                    <a:pt x="80" y="6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330"/>
            <p:cNvSpPr>
              <a:spLocks/>
            </p:cNvSpPr>
            <p:nvPr/>
          </p:nvSpPr>
          <p:spPr bwMode="auto">
            <a:xfrm>
              <a:off x="10329863" y="3200400"/>
              <a:ext cx="258763" cy="196850"/>
            </a:xfrm>
            <a:custGeom>
              <a:avLst/>
              <a:gdLst>
                <a:gd name="T0" fmla="*/ 136 w 163"/>
                <a:gd name="T1" fmla="*/ 0 h 124"/>
                <a:gd name="T2" fmla="*/ 0 w 163"/>
                <a:gd name="T3" fmla="*/ 82 h 124"/>
                <a:gd name="T4" fmla="*/ 34 w 163"/>
                <a:gd name="T5" fmla="*/ 124 h 124"/>
                <a:gd name="T6" fmla="*/ 163 w 163"/>
                <a:gd name="T7" fmla="*/ 46 h 124"/>
                <a:gd name="T8" fmla="*/ 136 w 163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24">
                  <a:moveTo>
                    <a:pt x="136" y="0"/>
                  </a:moveTo>
                  <a:lnTo>
                    <a:pt x="0" y="82"/>
                  </a:lnTo>
                  <a:lnTo>
                    <a:pt x="34" y="124"/>
                  </a:lnTo>
                  <a:lnTo>
                    <a:pt x="163" y="46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326"/>
            <p:cNvSpPr>
              <a:spLocks/>
            </p:cNvSpPr>
            <p:nvPr/>
          </p:nvSpPr>
          <p:spPr bwMode="auto">
            <a:xfrm>
              <a:off x="10231438" y="3068638"/>
              <a:ext cx="250825" cy="169863"/>
            </a:xfrm>
            <a:custGeom>
              <a:avLst/>
              <a:gdLst>
                <a:gd name="T0" fmla="*/ 146 w 158"/>
                <a:gd name="T1" fmla="*/ 0 h 107"/>
                <a:gd name="T2" fmla="*/ 0 w 158"/>
                <a:gd name="T3" fmla="*/ 89 h 107"/>
                <a:gd name="T4" fmla="*/ 14 w 158"/>
                <a:gd name="T5" fmla="*/ 107 h 107"/>
                <a:gd name="T6" fmla="*/ 158 w 158"/>
                <a:gd name="T7" fmla="*/ 21 h 107"/>
                <a:gd name="T8" fmla="*/ 146 w 158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07">
                  <a:moveTo>
                    <a:pt x="146" y="0"/>
                  </a:moveTo>
                  <a:lnTo>
                    <a:pt x="0" y="89"/>
                  </a:lnTo>
                  <a:lnTo>
                    <a:pt x="14" y="107"/>
                  </a:lnTo>
                  <a:lnTo>
                    <a:pt x="158" y="21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327" name="Straight Connector 326"/>
          <p:cNvCxnSpPr/>
          <p:nvPr/>
        </p:nvCxnSpPr>
        <p:spPr>
          <a:xfrm>
            <a:off x="4570455" y="4393659"/>
            <a:ext cx="0" cy="749841"/>
          </a:xfrm>
          <a:prstGeom prst="line">
            <a:avLst/>
          </a:prstGeom>
          <a:ln w="22225" cap="rnd" cmpd="sng">
            <a:solidFill>
              <a:schemeClr val="bg1">
                <a:lumMod val="95000"/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8" name="Rectangle 327">
            <a:hlinkClick r:id="rId12" action="ppaction://hlinksldjump"/>
          </p:cNvPr>
          <p:cNvSpPr/>
          <p:nvPr/>
        </p:nvSpPr>
        <p:spPr>
          <a:xfrm>
            <a:off x="5770805" y="1102658"/>
            <a:ext cx="3018971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TextBox 399"/>
          <p:cNvSpPr txBox="1"/>
          <p:nvPr/>
        </p:nvSpPr>
        <p:spPr>
          <a:xfrm>
            <a:off x="6630680" y="1407739"/>
            <a:ext cx="1895476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solidFill>
                  <a:schemeClr val="tx2"/>
                </a:solidFill>
                <a:hlinkClick r:id="rId10" action="ppaction://hlinksldjump"/>
              </a:rPr>
              <a:t>TRACKING/METRICS</a:t>
            </a: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401" name="Straight Connector 400"/>
          <p:cNvCxnSpPr/>
          <p:nvPr/>
        </p:nvCxnSpPr>
        <p:spPr>
          <a:xfrm flipH="1">
            <a:off x="5454032" y="1615457"/>
            <a:ext cx="3470893" cy="0"/>
          </a:xfrm>
          <a:prstGeom prst="line">
            <a:avLst/>
          </a:prstGeom>
          <a:solidFill>
            <a:schemeClr val="tx2"/>
          </a:solidFill>
          <a:ln w="12700" cmpd="sng">
            <a:solidFill>
              <a:schemeClr val="tx2">
                <a:lumMod val="50000"/>
              </a:schemeClr>
            </a:solidFill>
            <a:prstDash val="sysDot"/>
            <a:headEnd type="none" w="med" len="med"/>
            <a:tailEnd type="oval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02" name="Group 23"/>
          <p:cNvGrpSpPr>
            <a:grpSpLocks noChangeAspect="1"/>
          </p:cNvGrpSpPr>
          <p:nvPr/>
        </p:nvGrpSpPr>
        <p:grpSpPr bwMode="auto">
          <a:xfrm>
            <a:off x="5920825" y="1083838"/>
            <a:ext cx="613521" cy="924487"/>
            <a:chOff x="4721" y="1057"/>
            <a:chExt cx="511" cy="770"/>
          </a:xfrm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403" name="Freeform 24"/>
            <p:cNvSpPr>
              <a:spLocks/>
            </p:cNvSpPr>
            <p:nvPr/>
          </p:nvSpPr>
          <p:spPr bwMode="auto">
            <a:xfrm>
              <a:off x="4888" y="1553"/>
              <a:ext cx="307" cy="83"/>
            </a:xfrm>
            <a:custGeom>
              <a:avLst/>
              <a:gdLst>
                <a:gd name="T0" fmla="*/ 297 w 307"/>
                <a:gd name="T1" fmla="*/ 0 h 83"/>
                <a:gd name="T2" fmla="*/ 0 w 307"/>
                <a:gd name="T3" fmla="*/ 77 h 83"/>
                <a:gd name="T4" fmla="*/ 1 w 307"/>
                <a:gd name="T5" fmla="*/ 83 h 83"/>
                <a:gd name="T6" fmla="*/ 307 w 307"/>
                <a:gd name="T7" fmla="*/ 17 h 83"/>
                <a:gd name="T8" fmla="*/ 297 w 30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3">
                  <a:moveTo>
                    <a:pt x="297" y="0"/>
                  </a:moveTo>
                  <a:lnTo>
                    <a:pt x="0" y="77"/>
                  </a:lnTo>
                  <a:lnTo>
                    <a:pt x="1" y="83"/>
                  </a:lnTo>
                  <a:lnTo>
                    <a:pt x="307" y="1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25"/>
            <p:cNvSpPr>
              <a:spLocks/>
            </p:cNvSpPr>
            <p:nvPr/>
          </p:nvSpPr>
          <p:spPr bwMode="auto">
            <a:xfrm>
              <a:off x="4888" y="1553"/>
              <a:ext cx="307" cy="83"/>
            </a:xfrm>
            <a:custGeom>
              <a:avLst/>
              <a:gdLst>
                <a:gd name="T0" fmla="*/ 297 w 307"/>
                <a:gd name="T1" fmla="*/ 0 h 83"/>
                <a:gd name="T2" fmla="*/ 0 w 307"/>
                <a:gd name="T3" fmla="*/ 77 h 83"/>
                <a:gd name="T4" fmla="*/ 1 w 307"/>
                <a:gd name="T5" fmla="*/ 83 h 83"/>
                <a:gd name="T6" fmla="*/ 307 w 307"/>
                <a:gd name="T7" fmla="*/ 17 h 83"/>
                <a:gd name="T8" fmla="*/ 297 w 30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3">
                  <a:moveTo>
                    <a:pt x="297" y="0"/>
                  </a:moveTo>
                  <a:lnTo>
                    <a:pt x="0" y="77"/>
                  </a:lnTo>
                  <a:lnTo>
                    <a:pt x="1" y="83"/>
                  </a:lnTo>
                  <a:lnTo>
                    <a:pt x="307" y="17"/>
                  </a:lnTo>
                  <a:lnTo>
                    <a:pt x="2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6"/>
            <p:cNvSpPr>
              <a:spLocks/>
            </p:cNvSpPr>
            <p:nvPr/>
          </p:nvSpPr>
          <p:spPr bwMode="auto">
            <a:xfrm>
              <a:off x="4753" y="1163"/>
              <a:ext cx="135" cy="470"/>
            </a:xfrm>
            <a:custGeom>
              <a:avLst/>
              <a:gdLst>
                <a:gd name="T0" fmla="*/ 13 w 135"/>
                <a:gd name="T1" fmla="*/ 0 h 470"/>
                <a:gd name="T2" fmla="*/ 0 w 135"/>
                <a:gd name="T3" fmla="*/ 3 h 470"/>
                <a:gd name="T4" fmla="*/ 121 w 135"/>
                <a:gd name="T5" fmla="*/ 470 h 470"/>
                <a:gd name="T6" fmla="*/ 135 w 135"/>
                <a:gd name="T7" fmla="*/ 467 h 470"/>
                <a:gd name="T8" fmla="*/ 124 w 135"/>
                <a:gd name="T9" fmla="*/ 418 h 470"/>
                <a:gd name="T10" fmla="*/ 13 w 135"/>
                <a:gd name="T1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70">
                  <a:moveTo>
                    <a:pt x="13" y="0"/>
                  </a:moveTo>
                  <a:lnTo>
                    <a:pt x="0" y="3"/>
                  </a:lnTo>
                  <a:lnTo>
                    <a:pt x="121" y="470"/>
                  </a:lnTo>
                  <a:lnTo>
                    <a:pt x="135" y="467"/>
                  </a:lnTo>
                  <a:lnTo>
                    <a:pt x="124" y="41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7"/>
            <p:cNvSpPr>
              <a:spLocks/>
            </p:cNvSpPr>
            <p:nvPr/>
          </p:nvSpPr>
          <p:spPr bwMode="auto">
            <a:xfrm>
              <a:off x="4753" y="1163"/>
              <a:ext cx="135" cy="470"/>
            </a:xfrm>
            <a:custGeom>
              <a:avLst/>
              <a:gdLst>
                <a:gd name="T0" fmla="*/ 13 w 135"/>
                <a:gd name="T1" fmla="*/ 0 h 470"/>
                <a:gd name="T2" fmla="*/ 0 w 135"/>
                <a:gd name="T3" fmla="*/ 3 h 470"/>
                <a:gd name="T4" fmla="*/ 121 w 135"/>
                <a:gd name="T5" fmla="*/ 470 h 470"/>
                <a:gd name="T6" fmla="*/ 135 w 135"/>
                <a:gd name="T7" fmla="*/ 467 h 470"/>
                <a:gd name="T8" fmla="*/ 124 w 135"/>
                <a:gd name="T9" fmla="*/ 418 h 470"/>
                <a:gd name="T10" fmla="*/ 13 w 135"/>
                <a:gd name="T1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70">
                  <a:moveTo>
                    <a:pt x="13" y="0"/>
                  </a:moveTo>
                  <a:lnTo>
                    <a:pt x="0" y="3"/>
                  </a:lnTo>
                  <a:lnTo>
                    <a:pt x="121" y="470"/>
                  </a:lnTo>
                  <a:lnTo>
                    <a:pt x="135" y="467"/>
                  </a:lnTo>
                  <a:lnTo>
                    <a:pt x="124" y="418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8"/>
            <p:cNvSpPr>
              <a:spLocks/>
            </p:cNvSpPr>
            <p:nvPr/>
          </p:nvSpPr>
          <p:spPr bwMode="auto">
            <a:xfrm>
              <a:off x="4877" y="1551"/>
              <a:ext cx="308" cy="79"/>
            </a:xfrm>
            <a:custGeom>
              <a:avLst/>
              <a:gdLst>
                <a:gd name="T0" fmla="*/ 306 w 308"/>
                <a:gd name="T1" fmla="*/ 0 h 79"/>
                <a:gd name="T2" fmla="*/ 20 w 308"/>
                <a:gd name="T3" fmla="*/ 61 h 79"/>
                <a:gd name="T4" fmla="*/ 19 w 308"/>
                <a:gd name="T5" fmla="*/ 57 h 79"/>
                <a:gd name="T6" fmla="*/ 8 w 308"/>
                <a:gd name="T7" fmla="*/ 60 h 79"/>
                <a:gd name="T8" fmla="*/ 0 w 308"/>
                <a:gd name="T9" fmla="*/ 30 h 79"/>
                <a:gd name="T10" fmla="*/ 11 w 308"/>
                <a:gd name="T11" fmla="*/ 79 h 79"/>
                <a:gd name="T12" fmla="*/ 308 w 308"/>
                <a:gd name="T13" fmla="*/ 2 h 79"/>
                <a:gd name="T14" fmla="*/ 306 w 308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79">
                  <a:moveTo>
                    <a:pt x="306" y="0"/>
                  </a:moveTo>
                  <a:lnTo>
                    <a:pt x="20" y="61"/>
                  </a:lnTo>
                  <a:lnTo>
                    <a:pt x="19" y="57"/>
                  </a:lnTo>
                  <a:lnTo>
                    <a:pt x="8" y="60"/>
                  </a:lnTo>
                  <a:lnTo>
                    <a:pt x="0" y="30"/>
                  </a:lnTo>
                  <a:lnTo>
                    <a:pt x="11" y="79"/>
                  </a:lnTo>
                  <a:lnTo>
                    <a:pt x="308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C3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9"/>
            <p:cNvSpPr>
              <a:spLocks/>
            </p:cNvSpPr>
            <p:nvPr/>
          </p:nvSpPr>
          <p:spPr bwMode="auto">
            <a:xfrm>
              <a:off x="4877" y="1551"/>
              <a:ext cx="308" cy="79"/>
            </a:xfrm>
            <a:custGeom>
              <a:avLst/>
              <a:gdLst>
                <a:gd name="T0" fmla="*/ 306 w 308"/>
                <a:gd name="T1" fmla="*/ 0 h 79"/>
                <a:gd name="T2" fmla="*/ 20 w 308"/>
                <a:gd name="T3" fmla="*/ 61 h 79"/>
                <a:gd name="T4" fmla="*/ 19 w 308"/>
                <a:gd name="T5" fmla="*/ 57 h 79"/>
                <a:gd name="T6" fmla="*/ 8 w 308"/>
                <a:gd name="T7" fmla="*/ 60 h 79"/>
                <a:gd name="T8" fmla="*/ 0 w 308"/>
                <a:gd name="T9" fmla="*/ 30 h 79"/>
                <a:gd name="T10" fmla="*/ 11 w 308"/>
                <a:gd name="T11" fmla="*/ 79 h 79"/>
                <a:gd name="T12" fmla="*/ 308 w 308"/>
                <a:gd name="T13" fmla="*/ 2 h 79"/>
                <a:gd name="T14" fmla="*/ 306 w 308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79">
                  <a:moveTo>
                    <a:pt x="306" y="0"/>
                  </a:moveTo>
                  <a:lnTo>
                    <a:pt x="20" y="61"/>
                  </a:lnTo>
                  <a:lnTo>
                    <a:pt x="19" y="57"/>
                  </a:lnTo>
                  <a:lnTo>
                    <a:pt x="8" y="60"/>
                  </a:lnTo>
                  <a:lnTo>
                    <a:pt x="0" y="30"/>
                  </a:lnTo>
                  <a:lnTo>
                    <a:pt x="11" y="79"/>
                  </a:lnTo>
                  <a:lnTo>
                    <a:pt x="308" y="2"/>
                  </a:lnTo>
                  <a:lnTo>
                    <a:pt x="3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0"/>
            <p:cNvSpPr>
              <a:spLocks/>
            </p:cNvSpPr>
            <p:nvPr/>
          </p:nvSpPr>
          <p:spPr bwMode="auto">
            <a:xfrm>
              <a:off x="4761" y="1057"/>
              <a:ext cx="455" cy="554"/>
            </a:xfrm>
            <a:custGeom>
              <a:avLst/>
              <a:gdLst>
                <a:gd name="T0" fmla="*/ 124 w 455"/>
                <a:gd name="T1" fmla="*/ 554 h 554"/>
                <a:gd name="T2" fmla="*/ 0 w 455"/>
                <a:gd name="T3" fmla="*/ 88 h 554"/>
                <a:gd name="T4" fmla="*/ 331 w 455"/>
                <a:gd name="T5" fmla="*/ 0 h 554"/>
                <a:gd name="T6" fmla="*/ 455 w 455"/>
                <a:gd name="T7" fmla="*/ 466 h 554"/>
                <a:gd name="T8" fmla="*/ 124 w 455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554">
                  <a:moveTo>
                    <a:pt x="124" y="554"/>
                  </a:moveTo>
                  <a:lnTo>
                    <a:pt x="0" y="88"/>
                  </a:lnTo>
                  <a:lnTo>
                    <a:pt x="331" y="0"/>
                  </a:lnTo>
                  <a:lnTo>
                    <a:pt x="455" y="466"/>
                  </a:lnTo>
                  <a:lnTo>
                    <a:pt x="124" y="554"/>
                  </a:lnTo>
                  <a:close/>
                </a:path>
              </a:pathLst>
            </a:custGeom>
            <a:solidFill>
              <a:srgbClr val="E6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1"/>
            <p:cNvSpPr>
              <a:spLocks/>
            </p:cNvSpPr>
            <p:nvPr/>
          </p:nvSpPr>
          <p:spPr bwMode="auto">
            <a:xfrm>
              <a:off x="4761" y="1057"/>
              <a:ext cx="455" cy="554"/>
            </a:xfrm>
            <a:custGeom>
              <a:avLst/>
              <a:gdLst>
                <a:gd name="T0" fmla="*/ 124 w 455"/>
                <a:gd name="T1" fmla="*/ 554 h 554"/>
                <a:gd name="T2" fmla="*/ 0 w 455"/>
                <a:gd name="T3" fmla="*/ 88 h 554"/>
                <a:gd name="T4" fmla="*/ 331 w 455"/>
                <a:gd name="T5" fmla="*/ 0 h 554"/>
                <a:gd name="T6" fmla="*/ 455 w 455"/>
                <a:gd name="T7" fmla="*/ 466 h 554"/>
                <a:gd name="T8" fmla="*/ 124 w 455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554">
                  <a:moveTo>
                    <a:pt x="124" y="554"/>
                  </a:moveTo>
                  <a:lnTo>
                    <a:pt x="0" y="88"/>
                  </a:lnTo>
                  <a:lnTo>
                    <a:pt x="331" y="0"/>
                  </a:lnTo>
                  <a:lnTo>
                    <a:pt x="455" y="466"/>
                  </a:lnTo>
                  <a:lnTo>
                    <a:pt x="124" y="5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2"/>
            <p:cNvSpPr>
              <a:spLocks/>
            </p:cNvSpPr>
            <p:nvPr/>
          </p:nvSpPr>
          <p:spPr bwMode="auto">
            <a:xfrm>
              <a:off x="4796" y="1069"/>
              <a:ext cx="436" cy="543"/>
            </a:xfrm>
            <a:custGeom>
              <a:avLst/>
              <a:gdLst>
                <a:gd name="T0" fmla="*/ 101 w 436"/>
                <a:gd name="T1" fmla="*/ 543 h 543"/>
                <a:gd name="T2" fmla="*/ 0 w 436"/>
                <a:gd name="T3" fmla="*/ 71 h 543"/>
                <a:gd name="T4" fmla="*/ 336 w 436"/>
                <a:gd name="T5" fmla="*/ 0 h 543"/>
                <a:gd name="T6" fmla="*/ 436 w 436"/>
                <a:gd name="T7" fmla="*/ 472 h 543"/>
                <a:gd name="T8" fmla="*/ 101 w 436"/>
                <a:gd name="T9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43">
                  <a:moveTo>
                    <a:pt x="101" y="543"/>
                  </a:moveTo>
                  <a:lnTo>
                    <a:pt x="0" y="71"/>
                  </a:lnTo>
                  <a:lnTo>
                    <a:pt x="336" y="0"/>
                  </a:lnTo>
                  <a:lnTo>
                    <a:pt x="436" y="472"/>
                  </a:lnTo>
                  <a:lnTo>
                    <a:pt x="101" y="543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33"/>
            <p:cNvSpPr>
              <a:spLocks/>
            </p:cNvSpPr>
            <p:nvPr/>
          </p:nvSpPr>
          <p:spPr bwMode="auto">
            <a:xfrm>
              <a:off x="4796" y="1069"/>
              <a:ext cx="436" cy="543"/>
            </a:xfrm>
            <a:custGeom>
              <a:avLst/>
              <a:gdLst>
                <a:gd name="T0" fmla="*/ 101 w 436"/>
                <a:gd name="T1" fmla="*/ 543 h 543"/>
                <a:gd name="T2" fmla="*/ 0 w 436"/>
                <a:gd name="T3" fmla="*/ 71 h 543"/>
                <a:gd name="T4" fmla="*/ 336 w 436"/>
                <a:gd name="T5" fmla="*/ 0 h 543"/>
                <a:gd name="T6" fmla="*/ 436 w 436"/>
                <a:gd name="T7" fmla="*/ 472 h 543"/>
                <a:gd name="T8" fmla="*/ 101 w 436"/>
                <a:gd name="T9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543">
                  <a:moveTo>
                    <a:pt x="101" y="543"/>
                  </a:moveTo>
                  <a:lnTo>
                    <a:pt x="0" y="71"/>
                  </a:lnTo>
                  <a:lnTo>
                    <a:pt x="336" y="0"/>
                  </a:lnTo>
                  <a:lnTo>
                    <a:pt x="436" y="472"/>
                  </a:lnTo>
                  <a:lnTo>
                    <a:pt x="101" y="5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34"/>
            <p:cNvSpPr>
              <a:spLocks/>
            </p:cNvSpPr>
            <p:nvPr/>
          </p:nvSpPr>
          <p:spPr bwMode="auto">
            <a:xfrm>
              <a:off x="4887" y="1161"/>
              <a:ext cx="36" cy="74"/>
            </a:xfrm>
            <a:custGeom>
              <a:avLst/>
              <a:gdLst>
                <a:gd name="T0" fmla="*/ 52 w 68"/>
                <a:gd name="T1" fmla="*/ 0 h 136"/>
                <a:gd name="T2" fmla="*/ 40 w 68"/>
                <a:gd name="T3" fmla="*/ 2 h 136"/>
                <a:gd name="T4" fmla="*/ 0 w 68"/>
                <a:gd name="T5" fmla="*/ 17 h 136"/>
                <a:gd name="T6" fmla="*/ 68 w 68"/>
                <a:gd name="T7" fmla="*/ 136 h 136"/>
                <a:gd name="T8" fmla="*/ 52 w 68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6">
                  <a:moveTo>
                    <a:pt x="52" y="0"/>
                  </a:moveTo>
                  <a:cubicBezTo>
                    <a:pt x="48" y="0"/>
                    <a:pt x="44" y="1"/>
                    <a:pt x="40" y="2"/>
                  </a:cubicBezTo>
                  <a:cubicBezTo>
                    <a:pt x="25" y="5"/>
                    <a:pt x="12" y="10"/>
                    <a:pt x="0" y="17"/>
                  </a:cubicBezTo>
                  <a:cubicBezTo>
                    <a:pt x="68" y="136"/>
                    <a:pt x="68" y="136"/>
                    <a:pt x="68" y="136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B7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35"/>
            <p:cNvSpPr>
              <a:spLocks/>
            </p:cNvSpPr>
            <p:nvPr/>
          </p:nvSpPr>
          <p:spPr bwMode="auto">
            <a:xfrm>
              <a:off x="4915" y="1157"/>
              <a:ext cx="70" cy="78"/>
            </a:xfrm>
            <a:custGeom>
              <a:avLst/>
              <a:gdLst>
                <a:gd name="T0" fmla="*/ 129 w 129"/>
                <a:gd name="T1" fmla="*/ 64 h 143"/>
                <a:gd name="T2" fmla="*/ 0 w 129"/>
                <a:gd name="T3" fmla="*/ 7 h 143"/>
                <a:gd name="T4" fmla="*/ 16 w 129"/>
                <a:gd name="T5" fmla="*/ 143 h 143"/>
                <a:gd name="T6" fmla="*/ 129 w 129"/>
                <a:gd name="T7" fmla="*/ 6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43">
                  <a:moveTo>
                    <a:pt x="129" y="64"/>
                  </a:moveTo>
                  <a:cubicBezTo>
                    <a:pt x="100" y="23"/>
                    <a:pt x="51" y="0"/>
                    <a:pt x="0" y="7"/>
                  </a:cubicBezTo>
                  <a:cubicBezTo>
                    <a:pt x="16" y="143"/>
                    <a:pt x="16" y="143"/>
                    <a:pt x="16" y="143"/>
                  </a:cubicBezTo>
                  <a:lnTo>
                    <a:pt x="129" y="64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36"/>
            <p:cNvSpPr>
              <a:spLocks/>
            </p:cNvSpPr>
            <p:nvPr/>
          </p:nvSpPr>
          <p:spPr bwMode="auto">
            <a:xfrm>
              <a:off x="4844" y="1170"/>
              <a:ext cx="79" cy="139"/>
            </a:xfrm>
            <a:custGeom>
              <a:avLst/>
              <a:gdLst>
                <a:gd name="T0" fmla="*/ 79 w 147"/>
                <a:gd name="T1" fmla="*/ 0 h 256"/>
                <a:gd name="T2" fmla="*/ 13 w 147"/>
                <a:gd name="T3" fmla="*/ 148 h 256"/>
                <a:gd name="T4" fmla="*/ 147 w 147"/>
                <a:gd name="T5" fmla="*/ 256 h 256"/>
                <a:gd name="T6" fmla="*/ 147 w 147"/>
                <a:gd name="T7" fmla="*/ 119 h 256"/>
                <a:gd name="T8" fmla="*/ 79 w 147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56">
                  <a:moveTo>
                    <a:pt x="79" y="0"/>
                  </a:moveTo>
                  <a:cubicBezTo>
                    <a:pt x="29" y="29"/>
                    <a:pt x="0" y="88"/>
                    <a:pt x="13" y="148"/>
                  </a:cubicBezTo>
                  <a:cubicBezTo>
                    <a:pt x="27" y="212"/>
                    <a:pt x="84" y="256"/>
                    <a:pt x="147" y="256"/>
                  </a:cubicBezTo>
                  <a:cubicBezTo>
                    <a:pt x="147" y="119"/>
                    <a:pt x="147" y="119"/>
                    <a:pt x="147" y="119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37"/>
            <p:cNvSpPr>
              <a:spLocks/>
            </p:cNvSpPr>
            <p:nvPr/>
          </p:nvSpPr>
          <p:spPr bwMode="auto">
            <a:xfrm>
              <a:off x="4923" y="1192"/>
              <a:ext cx="82" cy="117"/>
            </a:xfrm>
            <a:custGeom>
              <a:avLst/>
              <a:gdLst>
                <a:gd name="T0" fmla="*/ 0 w 151"/>
                <a:gd name="T1" fmla="*/ 79 h 216"/>
                <a:gd name="T2" fmla="*/ 0 w 151"/>
                <a:gd name="T3" fmla="*/ 216 h 216"/>
                <a:gd name="T4" fmla="*/ 29 w 151"/>
                <a:gd name="T5" fmla="*/ 213 h 216"/>
                <a:gd name="T6" fmla="*/ 135 w 151"/>
                <a:gd name="T7" fmla="*/ 50 h 216"/>
                <a:gd name="T8" fmla="*/ 113 w 151"/>
                <a:gd name="T9" fmla="*/ 0 h 216"/>
                <a:gd name="T10" fmla="*/ 0 w 151"/>
                <a:gd name="T11" fmla="*/ 7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216">
                  <a:moveTo>
                    <a:pt x="0" y="79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10" y="216"/>
                    <a:pt x="19" y="215"/>
                    <a:pt x="29" y="213"/>
                  </a:cubicBezTo>
                  <a:cubicBezTo>
                    <a:pt x="103" y="197"/>
                    <a:pt x="151" y="124"/>
                    <a:pt x="135" y="50"/>
                  </a:cubicBezTo>
                  <a:cubicBezTo>
                    <a:pt x="131" y="31"/>
                    <a:pt x="123" y="14"/>
                    <a:pt x="113" y="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38"/>
            <p:cNvSpPr>
              <a:spLocks/>
            </p:cNvSpPr>
            <p:nvPr/>
          </p:nvSpPr>
          <p:spPr bwMode="auto">
            <a:xfrm>
              <a:off x="4886" y="1371"/>
              <a:ext cx="287" cy="74"/>
            </a:xfrm>
            <a:custGeom>
              <a:avLst/>
              <a:gdLst>
                <a:gd name="T0" fmla="*/ 284 w 287"/>
                <a:gd name="T1" fmla="*/ 0 h 74"/>
                <a:gd name="T2" fmla="*/ 0 w 287"/>
                <a:gd name="T3" fmla="*/ 61 h 74"/>
                <a:gd name="T4" fmla="*/ 3 w 287"/>
                <a:gd name="T5" fmla="*/ 74 h 74"/>
                <a:gd name="T6" fmla="*/ 287 w 287"/>
                <a:gd name="T7" fmla="*/ 13 h 74"/>
                <a:gd name="T8" fmla="*/ 284 w 28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4">
                  <a:moveTo>
                    <a:pt x="284" y="0"/>
                  </a:moveTo>
                  <a:lnTo>
                    <a:pt x="0" y="61"/>
                  </a:lnTo>
                  <a:lnTo>
                    <a:pt x="3" y="74"/>
                  </a:lnTo>
                  <a:lnTo>
                    <a:pt x="287" y="1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39"/>
            <p:cNvSpPr>
              <a:spLocks/>
            </p:cNvSpPr>
            <p:nvPr/>
          </p:nvSpPr>
          <p:spPr bwMode="auto">
            <a:xfrm>
              <a:off x="4886" y="1371"/>
              <a:ext cx="287" cy="74"/>
            </a:xfrm>
            <a:custGeom>
              <a:avLst/>
              <a:gdLst>
                <a:gd name="T0" fmla="*/ 284 w 287"/>
                <a:gd name="T1" fmla="*/ 0 h 74"/>
                <a:gd name="T2" fmla="*/ 0 w 287"/>
                <a:gd name="T3" fmla="*/ 61 h 74"/>
                <a:gd name="T4" fmla="*/ 3 w 287"/>
                <a:gd name="T5" fmla="*/ 74 h 74"/>
                <a:gd name="T6" fmla="*/ 287 w 287"/>
                <a:gd name="T7" fmla="*/ 13 h 74"/>
                <a:gd name="T8" fmla="*/ 284 w 28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4">
                  <a:moveTo>
                    <a:pt x="284" y="0"/>
                  </a:moveTo>
                  <a:lnTo>
                    <a:pt x="0" y="61"/>
                  </a:lnTo>
                  <a:lnTo>
                    <a:pt x="3" y="74"/>
                  </a:lnTo>
                  <a:lnTo>
                    <a:pt x="287" y="13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0"/>
            <p:cNvSpPr>
              <a:spLocks/>
            </p:cNvSpPr>
            <p:nvPr/>
          </p:nvSpPr>
          <p:spPr bwMode="auto">
            <a:xfrm>
              <a:off x="4882" y="1350"/>
              <a:ext cx="286" cy="73"/>
            </a:xfrm>
            <a:custGeom>
              <a:avLst/>
              <a:gdLst>
                <a:gd name="T0" fmla="*/ 284 w 286"/>
                <a:gd name="T1" fmla="*/ 0 h 73"/>
                <a:gd name="T2" fmla="*/ 0 w 286"/>
                <a:gd name="T3" fmla="*/ 61 h 73"/>
                <a:gd name="T4" fmla="*/ 2 w 286"/>
                <a:gd name="T5" fmla="*/ 73 h 73"/>
                <a:gd name="T6" fmla="*/ 286 w 286"/>
                <a:gd name="T7" fmla="*/ 13 h 73"/>
                <a:gd name="T8" fmla="*/ 284 w 28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73">
                  <a:moveTo>
                    <a:pt x="284" y="0"/>
                  </a:moveTo>
                  <a:lnTo>
                    <a:pt x="0" y="61"/>
                  </a:lnTo>
                  <a:lnTo>
                    <a:pt x="2" y="73"/>
                  </a:lnTo>
                  <a:lnTo>
                    <a:pt x="286" y="1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1"/>
            <p:cNvSpPr>
              <a:spLocks/>
            </p:cNvSpPr>
            <p:nvPr/>
          </p:nvSpPr>
          <p:spPr bwMode="auto">
            <a:xfrm>
              <a:off x="4882" y="1350"/>
              <a:ext cx="286" cy="73"/>
            </a:xfrm>
            <a:custGeom>
              <a:avLst/>
              <a:gdLst>
                <a:gd name="T0" fmla="*/ 284 w 286"/>
                <a:gd name="T1" fmla="*/ 0 h 73"/>
                <a:gd name="T2" fmla="*/ 0 w 286"/>
                <a:gd name="T3" fmla="*/ 61 h 73"/>
                <a:gd name="T4" fmla="*/ 2 w 286"/>
                <a:gd name="T5" fmla="*/ 73 h 73"/>
                <a:gd name="T6" fmla="*/ 286 w 286"/>
                <a:gd name="T7" fmla="*/ 13 h 73"/>
                <a:gd name="T8" fmla="*/ 284 w 28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73">
                  <a:moveTo>
                    <a:pt x="284" y="0"/>
                  </a:moveTo>
                  <a:lnTo>
                    <a:pt x="0" y="61"/>
                  </a:lnTo>
                  <a:lnTo>
                    <a:pt x="2" y="73"/>
                  </a:lnTo>
                  <a:lnTo>
                    <a:pt x="286" y="13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2"/>
            <p:cNvSpPr>
              <a:spLocks/>
            </p:cNvSpPr>
            <p:nvPr/>
          </p:nvSpPr>
          <p:spPr bwMode="auto">
            <a:xfrm>
              <a:off x="4877" y="1329"/>
              <a:ext cx="287" cy="73"/>
            </a:xfrm>
            <a:custGeom>
              <a:avLst/>
              <a:gdLst>
                <a:gd name="T0" fmla="*/ 284 w 287"/>
                <a:gd name="T1" fmla="*/ 0 h 73"/>
                <a:gd name="T2" fmla="*/ 0 w 287"/>
                <a:gd name="T3" fmla="*/ 61 h 73"/>
                <a:gd name="T4" fmla="*/ 2 w 287"/>
                <a:gd name="T5" fmla="*/ 73 h 73"/>
                <a:gd name="T6" fmla="*/ 287 w 287"/>
                <a:gd name="T7" fmla="*/ 12 h 73"/>
                <a:gd name="T8" fmla="*/ 284 w 28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3">
                  <a:moveTo>
                    <a:pt x="284" y="0"/>
                  </a:moveTo>
                  <a:lnTo>
                    <a:pt x="0" y="61"/>
                  </a:lnTo>
                  <a:lnTo>
                    <a:pt x="2" y="73"/>
                  </a:lnTo>
                  <a:lnTo>
                    <a:pt x="287" y="1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43"/>
            <p:cNvSpPr>
              <a:spLocks/>
            </p:cNvSpPr>
            <p:nvPr/>
          </p:nvSpPr>
          <p:spPr bwMode="auto">
            <a:xfrm>
              <a:off x="4877" y="1329"/>
              <a:ext cx="287" cy="73"/>
            </a:xfrm>
            <a:custGeom>
              <a:avLst/>
              <a:gdLst>
                <a:gd name="T0" fmla="*/ 284 w 287"/>
                <a:gd name="T1" fmla="*/ 0 h 73"/>
                <a:gd name="T2" fmla="*/ 0 w 287"/>
                <a:gd name="T3" fmla="*/ 61 h 73"/>
                <a:gd name="T4" fmla="*/ 2 w 287"/>
                <a:gd name="T5" fmla="*/ 73 h 73"/>
                <a:gd name="T6" fmla="*/ 287 w 287"/>
                <a:gd name="T7" fmla="*/ 12 h 73"/>
                <a:gd name="T8" fmla="*/ 284 w 28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3">
                  <a:moveTo>
                    <a:pt x="284" y="0"/>
                  </a:moveTo>
                  <a:lnTo>
                    <a:pt x="0" y="61"/>
                  </a:lnTo>
                  <a:lnTo>
                    <a:pt x="2" y="73"/>
                  </a:lnTo>
                  <a:lnTo>
                    <a:pt x="287" y="12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44"/>
            <p:cNvSpPr>
              <a:spLocks/>
            </p:cNvSpPr>
            <p:nvPr/>
          </p:nvSpPr>
          <p:spPr bwMode="auto">
            <a:xfrm>
              <a:off x="4872" y="1308"/>
              <a:ext cx="287" cy="73"/>
            </a:xfrm>
            <a:custGeom>
              <a:avLst/>
              <a:gdLst>
                <a:gd name="T0" fmla="*/ 285 w 287"/>
                <a:gd name="T1" fmla="*/ 0 h 73"/>
                <a:gd name="T2" fmla="*/ 0 w 287"/>
                <a:gd name="T3" fmla="*/ 61 h 73"/>
                <a:gd name="T4" fmla="*/ 3 w 287"/>
                <a:gd name="T5" fmla="*/ 73 h 73"/>
                <a:gd name="T6" fmla="*/ 287 w 287"/>
                <a:gd name="T7" fmla="*/ 12 h 73"/>
                <a:gd name="T8" fmla="*/ 285 w 28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3">
                  <a:moveTo>
                    <a:pt x="285" y="0"/>
                  </a:moveTo>
                  <a:lnTo>
                    <a:pt x="0" y="61"/>
                  </a:lnTo>
                  <a:lnTo>
                    <a:pt x="3" y="73"/>
                  </a:lnTo>
                  <a:lnTo>
                    <a:pt x="287" y="1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45"/>
            <p:cNvSpPr>
              <a:spLocks/>
            </p:cNvSpPr>
            <p:nvPr/>
          </p:nvSpPr>
          <p:spPr bwMode="auto">
            <a:xfrm>
              <a:off x="4872" y="1308"/>
              <a:ext cx="287" cy="73"/>
            </a:xfrm>
            <a:custGeom>
              <a:avLst/>
              <a:gdLst>
                <a:gd name="T0" fmla="*/ 285 w 287"/>
                <a:gd name="T1" fmla="*/ 0 h 73"/>
                <a:gd name="T2" fmla="*/ 0 w 287"/>
                <a:gd name="T3" fmla="*/ 61 h 73"/>
                <a:gd name="T4" fmla="*/ 3 w 287"/>
                <a:gd name="T5" fmla="*/ 73 h 73"/>
                <a:gd name="T6" fmla="*/ 287 w 287"/>
                <a:gd name="T7" fmla="*/ 12 h 73"/>
                <a:gd name="T8" fmla="*/ 285 w 28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3">
                  <a:moveTo>
                    <a:pt x="285" y="0"/>
                  </a:moveTo>
                  <a:lnTo>
                    <a:pt x="0" y="61"/>
                  </a:lnTo>
                  <a:lnTo>
                    <a:pt x="3" y="73"/>
                  </a:lnTo>
                  <a:lnTo>
                    <a:pt x="287" y="12"/>
                  </a:lnTo>
                  <a:lnTo>
                    <a:pt x="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46"/>
            <p:cNvSpPr>
              <a:spLocks/>
            </p:cNvSpPr>
            <p:nvPr/>
          </p:nvSpPr>
          <p:spPr bwMode="auto">
            <a:xfrm>
              <a:off x="5019" y="1172"/>
              <a:ext cx="16" cy="15"/>
            </a:xfrm>
            <a:custGeom>
              <a:avLst/>
              <a:gdLst>
                <a:gd name="T0" fmla="*/ 13 w 16"/>
                <a:gd name="T1" fmla="*/ 0 h 15"/>
                <a:gd name="T2" fmla="*/ 0 w 16"/>
                <a:gd name="T3" fmla="*/ 3 h 15"/>
                <a:gd name="T4" fmla="*/ 3 w 16"/>
                <a:gd name="T5" fmla="*/ 15 h 15"/>
                <a:gd name="T6" fmla="*/ 16 w 16"/>
                <a:gd name="T7" fmla="*/ 13 h 15"/>
                <a:gd name="T8" fmla="*/ 13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3" y="0"/>
                  </a:moveTo>
                  <a:lnTo>
                    <a:pt x="0" y="3"/>
                  </a:lnTo>
                  <a:lnTo>
                    <a:pt x="3" y="15"/>
                  </a:lnTo>
                  <a:lnTo>
                    <a:pt x="1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47"/>
            <p:cNvSpPr>
              <a:spLocks/>
            </p:cNvSpPr>
            <p:nvPr/>
          </p:nvSpPr>
          <p:spPr bwMode="auto">
            <a:xfrm>
              <a:off x="5041" y="1153"/>
              <a:ext cx="85" cy="30"/>
            </a:xfrm>
            <a:custGeom>
              <a:avLst/>
              <a:gdLst>
                <a:gd name="T0" fmla="*/ 82 w 85"/>
                <a:gd name="T1" fmla="*/ 0 h 30"/>
                <a:gd name="T2" fmla="*/ 0 w 85"/>
                <a:gd name="T3" fmla="*/ 18 h 30"/>
                <a:gd name="T4" fmla="*/ 2 w 85"/>
                <a:gd name="T5" fmla="*/ 30 h 30"/>
                <a:gd name="T6" fmla="*/ 85 w 85"/>
                <a:gd name="T7" fmla="*/ 12 h 30"/>
                <a:gd name="T8" fmla="*/ 82 w 8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0">
                  <a:moveTo>
                    <a:pt x="82" y="0"/>
                  </a:moveTo>
                  <a:lnTo>
                    <a:pt x="0" y="18"/>
                  </a:lnTo>
                  <a:lnTo>
                    <a:pt x="2" y="30"/>
                  </a:lnTo>
                  <a:lnTo>
                    <a:pt x="85" y="1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48"/>
            <p:cNvSpPr>
              <a:spLocks/>
            </p:cNvSpPr>
            <p:nvPr/>
          </p:nvSpPr>
          <p:spPr bwMode="auto">
            <a:xfrm>
              <a:off x="5024" y="1193"/>
              <a:ext cx="15" cy="16"/>
            </a:xfrm>
            <a:custGeom>
              <a:avLst/>
              <a:gdLst>
                <a:gd name="T0" fmla="*/ 13 w 15"/>
                <a:gd name="T1" fmla="*/ 0 h 16"/>
                <a:gd name="T2" fmla="*/ 0 w 15"/>
                <a:gd name="T3" fmla="*/ 3 h 16"/>
                <a:gd name="T4" fmla="*/ 3 w 15"/>
                <a:gd name="T5" fmla="*/ 16 h 16"/>
                <a:gd name="T6" fmla="*/ 15 w 15"/>
                <a:gd name="T7" fmla="*/ 13 h 16"/>
                <a:gd name="T8" fmla="*/ 13 w 1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0"/>
                  </a:moveTo>
                  <a:lnTo>
                    <a:pt x="0" y="3"/>
                  </a:lnTo>
                  <a:lnTo>
                    <a:pt x="3" y="16"/>
                  </a:lnTo>
                  <a:lnTo>
                    <a:pt x="15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49"/>
            <p:cNvSpPr>
              <a:spLocks/>
            </p:cNvSpPr>
            <p:nvPr/>
          </p:nvSpPr>
          <p:spPr bwMode="auto">
            <a:xfrm>
              <a:off x="5045" y="1174"/>
              <a:ext cx="86" cy="30"/>
            </a:xfrm>
            <a:custGeom>
              <a:avLst/>
              <a:gdLst>
                <a:gd name="T0" fmla="*/ 83 w 86"/>
                <a:gd name="T1" fmla="*/ 0 h 30"/>
                <a:gd name="T2" fmla="*/ 0 w 86"/>
                <a:gd name="T3" fmla="*/ 18 h 30"/>
                <a:gd name="T4" fmla="*/ 3 w 86"/>
                <a:gd name="T5" fmla="*/ 30 h 30"/>
                <a:gd name="T6" fmla="*/ 86 w 86"/>
                <a:gd name="T7" fmla="*/ 13 h 30"/>
                <a:gd name="T8" fmla="*/ 83 w 8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0">
                  <a:moveTo>
                    <a:pt x="83" y="0"/>
                  </a:moveTo>
                  <a:lnTo>
                    <a:pt x="0" y="18"/>
                  </a:lnTo>
                  <a:lnTo>
                    <a:pt x="3" y="30"/>
                  </a:lnTo>
                  <a:lnTo>
                    <a:pt x="86" y="1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0"/>
            <p:cNvSpPr>
              <a:spLocks/>
            </p:cNvSpPr>
            <p:nvPr/>
          </p:nvSpPr>
          <p:spPr bwMode="auto">
            <a:xfrm>
              <a:off x="5029" y="1214"/>
              <a:ext cx="15" cy="16"/>
            </a:xfrm>
            <a:custGeom>
              <a:avLst/>
              <a:gdLst>
                <a:gd name="T0" fmla="*/ 12 w 15"/>
                <a:gd name="T1" fmla="*/ 0 h 16"/>
                <a:gd name="T2" fmla="*/ 0 w 15"/>
                <a:gd name="T3" fmla="*/ 3 h 16"/>
                <a:gd name="T4" fmla="*/ 2 w 15"/>
                <a:gd name="T5" fmla="*/ 16 h 16"/>
                <a:gd name="T6" fmla="*/ 15 w 15"/>
                <a:gd name="T7" fmla="*/ 13 h 16"/>
                <a:gd name="T8" fmla="*/ 12 w 1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2" y="0"/>
                  </a:moveTo>
                  <a:lnTo>
                    <a:pt x="0" y="3"/>
                  </a:lnTo>
                  <a:lnTo>
                    <a:pt x="2" y="16"/>
                  </a:lnTo>
                  <a:lnTo>
                    <a:pt x="15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7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1"/>
            <p:cNvSpPr>
              <a:spLocks/>
            </p:cNvSpPr>
            <p:nvPr/>
          </p:nvSpPr>
          <p:spPr bwMode="auto">
            <a:xfrm>
              <a:off x="5050" y="1195"/>
              <a:ext cx="85" cy="30"/>
            </a:xfrm>
            <a:custGeom>
              <a:avLst/>
              <a:gdLst>
                <a:gd name="T0" fmla="*/ 83 w 85"/>
                <a:gd name="T1" fmla="*/ 0 h 30"/>
                <a:gd name="T2" fmla="*/ 0 w 85"/>
                <a:gd name="T3" fmla="*/ 18 h 30"/>
                <a:gd name="T4" fmla="*/ 2 w 85"/>
                <a:gd name="T5" fmla="*/ 30 h 30"/>
                <a:gd name="T6" fmla="*/ 85 w 85"/>
                <a:gd name="T7" fmla="*/ 13 h 30"/>
                <a:gd name="T8" fmla="*/ 83 w 8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0">
                  <a:moveTo>
                    <a:pt x="83" y="0"/>
                  </a:moveTo>
                  <a:lnTo>
                    <a:pt x="0" y="18"/>
                  </a:lnTo>
                  <a:lnTo>
                    <a:pt x="2" y="30"/>
                  </a:lnTo>
                  <a:lnTo>
                    <a:pt x="85" y="1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2"/>
            <p:cNvSpPr>
              <a:spLocks/>
            </p:cNvSpPr>
            <p:nvPr/>
          </p:nvSpPr>
          <p:spPr bwMode="auto">
            <a:xfrm>
              <a:off x="5033" y="1236"/>
              <a:ext cx="16" cy="15"/>
            </a:xfrm>
            <a:custGeom>
              <a:avLst/>
              <a:gdLst>
                <a:gd name="T0" fmla="*/ 13 w 16"/>
                <a:gd name="T1" fmla="*/ 0 h 15"/>
                <a:gd name="T2" fmla="*/ 0 w 16"/>
                <a:gd name="T3" fmla="*/ 2 h 15"/>
                <a:gd name="T4" fmla="*/ 3 w 16"/>
                <a:gd name="T5" fmla="*/ 15 h 15"/>
                <a:gd name="T6" fmla="*/ 16 w 16"/>
                <a:gd name="T7" fmla="*/ 13 h 15"/>
                <a:gd name="T8" fmla="*/ 13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3" y="0"/>
                  </a:moveTo>
                  <a:lnTo>
                    <a:pt x="0" y="2"/>
                  </a:lnTo>
                  <a:lnTo>
                    <a:pt x="3" y="15"/>
                  </a:lnTo>
                  <a:lnTo>
                    <a:pt x="1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5054" y="1216"/>
              <a:ext cx="86" cy="30"/>
            </a:xfrm>
            <a:custGeom>
              <a:avLst/>
              <a:gdLst>
                <a:gd name="T0" fmla="*/ 83 w 86"/>
                <a:gd name="T1" fmla="*/ 0 h 30"/>
                <a:gd name="T2" fmla="*/ 0 w 86"/>
                <a:gd name="T3" fmla="*/ 18 h 30"/>
                <a:gd name="T4" fmla="*/ 3 w 86"/>
                <a:gd name="T5" fmla="*/ 30 h 30"/>
                <a:gd name="T6" fmla="*/ 86 w 86"/>
                <a:gd name="T7" fmla="*/ 13 h 30"/>
                <a:gd name="T8" fmla="*/ 83 w 8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0">
                  <a:moveTo>
                    <a:pt x="83" y="0"/>
                  </a:moveTo>
                  <a:lnTo>
                    <a:pt x="0" y="18"/>
                  </a:lnTo>
                  <a:lnTo>
                    <a:pt x="3" y="30"/>
                  </a:lnTo>
                  <a:lnTo>
                    <a:pt x="86" y="1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890" y="1429"/>
              <a:ext cx="118" cy="37"/>
            </a:xfrm>
            <a:custGeom>
              <a:avLst/>
              <a:gdLst>
                <a:gd name="T0" fmla="*/ 115 w 118"/>
                <a:gd name="T1" fmla="*/ 0 h 37"/>
                <a:gd name="T2" fmla="*/ 0 w 118"/>
                <a:gd name="T3" fmla="*/ 24 h 37"/>
                <a:gd name="T4" fmla="*/ 3 w 118"/>
                <a:gd name="T5" fmla="*/ 37 h 37"/>
                <a:gd name="T6" fmla="*/ 118 w 118"/>
                <a:gd name="T7" fmla="*/ 12 h 37"/>
                <a:gd name="T8" fmla="*/ 115 w 11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7">
                  <a:moveTo>
                    <a:pt x="115" y="0"/>
                  </a:moveTo>
                  <a:lnTo>
                    <a:pt x="0" y="24"/>
                  </a:lnTo>
                  <a:lnTo>
                    <a:pt x="3" y="37"/>
                  </a:lnTo>
                  <a:lnTo>
                    <a:pt x="118" y="1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4911" y="1435"/>
              <a:ext cx="289" cy="137"/>
            </a:xfrm>
            <a:custGeom>
              <a:avLst/>
              <a:gdLst>
                <a:gd name="T0" fmla="*/ 273 w 289"/>
                <a:gd name="T1" fmla="*/ 0 h 137"/>
                <a:gd name="T2" fmla="*/ 252 w 289"/>
                <a:gd name="T3" fmla="*/ 0 h 137"/>
                <a:gd name="T4" fmla="*/ 235 w 289"/>
                <a:gd name="T5" fmla="*/ 18 h 137"/>
                <a:gd name="T6" fmla="*/ 221 w 289"/>
                <a:gd name="T7" fmla="*/ 43 h 137"/>
                <a:gd name="T8" fmla="*/ 203 w 289"/>
                <a:gd name="T9" fmla="*/ 32 h 137"/>
                <a:gd name="T10" fmla="*/ 176 w 289"/>
                <a:gd name="T11" fmla="*/ 33 h 137"/>
                <a:gd name="T12" fmla="*/ 164 w 289"/>
                <a:gd name="T13" fmla="*/ 53 h 137"/>
                <a:gd name="T14" fmla="*/ 150 w 289"/>
                <a:gd name="T15" fmla="*/ 63 h 137"/>
                <a:gd name="T16" fmla="*/ 127 w 289"/>
                <a:gd name="T17" fmla="*/ 54 h 137"/>
                <a:gd name="T18" fmla="*/ 113 w 289"/>
                <a:gd name="T19" fmla="*/ 62 h 137"/>
                <a:gd name="T20" fmla="*/ 103 w 289"/>
                <a:gd name="T21" fmla="*/ 83 h 137"/>
                <a:gd name="T22" fmla="*/ 86 w 289"/>
                <a:gd name="T23" fmla="*/ 74 h 137"/>
                <a:gd name="T24" fmla="*/ 74 w 289"/>
                <a:gd name="T25" fmla="*/ 91 h 137"/>
                <a:gd name="T26" fmla="*/ 60 w 289"/>
                <a:gd name="T27" fmla="*/ 89 h 137"/>
                <a:gd name="T28" fmla="*/ 51 w 289"/>
                <a:gd name="T29" fmla="*/ 104 h 137"/>
                <a:gd name="T30" fmla="*/ 29 w 289"/>
                <a:gd name="T31" fmla="*/ 119 h 137"/>
                <a:gd name="T32" fmla="*/ 0 w 289"/>
                <a:gd name="T33" fmla="*/ 116 h 137"/>
                <a:gd name="T34" fmla="*/ 5 w 289"/>
                <a:gd name="T35" fmla="*/ 137 h 137"/>
                <a:gd name="T36" fmla="*/ 289 w 289"/>
                <a:gd name="T37" fmla="*/ 76 h 137"/>
                <a:gd name="T38" fmla="*/ 273 w 289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9" h="137">
                  <a:moveTo>
                    <a:pt x="273" y="0"/>
                  </a:moveTo>
                  <a:lnTo>
                    <a:pt x="252" y="0"/>
                  </a:lnTo>
                  <a:lnTo>
                    <a:pt x="235" y="18"/>
                  </a:lnTo>
                  <a:lnTo>
                    <a:pt x="221" y="43"/>
                  </a:lnTo>
                  <a:lnTo>
                    <a:pt x="203" y="32"/>
                  </a:lnTo>
                  <a:lnTo>
                    <a:pt x="176" y="33"/>
                  </a:lnTo>
                  <a:lnTo>
                    <a:pt x="164" y="53"/>
                  </a:lnTo>
                  <a:lnTo>
                    <a:pt x="150" y="63"/>
                  </a:lnTo>
                  <a:lnTo>
                    <a:pt x="127" y="54"/>
                  </a:lnTo>
                  <a:lnTo>
                    <a:pt x="113" y="62"/>
                  </a:lnTo>
                  <a:lnTo>
                    <a:pt x="103" y="83"/>
                  </a:lnTo>
                  <a:lnTo>
                    <a:pt x="86" y="74"/>
                  </a:lnTo>
                  <a:lnTo>
                    <a:pt x="74" y="91"/>
                  </a:lnTo>
                  <a:lnTo>
                    <a:pt x="60" y="89"/>
                  </a:lnTo>
                  <a:lnTo>
                    <a:pt x="51" y="104"/>
                  </a:lnTo>
                  <a:lnTo>
                    <a:pt x="29" y="119"/>
                  </a:lnTo>
                  <a:lnTo>
                    <a:pt x="0" y="116"/>
                  </a:lnTo>
                  <a:lnTo>
                    <a:pt x="5" y="137"/>
                  </a:lnTo>
                  <a:lnTo>
                    <a:pt x="289" y="76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DC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911" y="1435"/>
              <a:ext cx="289" cy="137"/>
            </a:xfrm>
            <a:custGeom>
              <a:avLst/>
              <a:gdLst>
                <a:gd name="T0" fmla="*/ 273 w 289"/>
                <a:gd name="T1" fmla="*/ 0 h 137"/>
                <a:gd name="T2" fmla="*/ 252 w 289"/>
                <a:gd name="T3" fmla="*/ 0 h 137"/>
                <a:gd name="T4" fmla="*/ 235 w 289"/>
                <a:gd name="T5" fmla="*/ 18 h 137"/>
                <a:gd name="T6" fmla="*/ 221 w 289"/>
                <a:gd name="T7" fmla="*/ 43 h 137"/>
                <a:gd name="T8" fmla="*/ 203 w 289"/>
                <a:gd name="T9" fmla="*/ 32 h 137"/>
                <a:gd name="T10" fmla="*/ 176 w 289"/>
                <a:gd name="T11" fmla="*/ 33 h 137"/>
                <a:gd name="T12" fmla="*/ 164 w 289"/>
                <a:gd name="T13" fmla="*/ 53 h 137"/>
                <a:gd name="T14" fmla="*/ 150 w 289"/>
                <a:gd name="T15" fmla="*/ 63 h 137"/>
                <a:gd name="T16" fmla="*/ 127 w 289"/>
                <a:gd name="T17" fmla="*/ 54 h 137"/>
                <a:gd name="T18" fmla="*/ 113 w 289"/>
                <a:gd name="T19" fmla="*/ 62 h 137"/>
                <a:gd name="T20" fmla="*/ 103 w 289"/>
                <a:gd name="T21" fmla="*/ 83 h 137"/>
                <a:gd name="T22" fmla="*/ 86 w 289"/>
                <a:gd name="T23" fmla="*/ 74 h 137"/>
                <a:gd name="T24" fmla="*/ 74 w 289"/>
                <a:gd name="T25" fmla="*/ 91 h 137"/>
                <a:gd name="T26" fmla="*/ 60 w 289"/>
                <a:gd name="T27" fmla="*/ 89 h 137"/>
                <a:gd name="T28" fmla="*/ 51 w 289"/>
                <a:gd name="T29" fmla="*/ 104 h 137"/>
                <a:gd name="T30" fmla="*/ 29 w 289"/>
                <a:gd name="T31" fmla="*/ 119 h 137"/>
                <a:gd name="T32" fmla="*/ 0 w 289"/>
                <a:gd name="T33" fmla="*/ 116 h 137"/>
                <a:gd name="T34" fmla="*/ 5 w 289"/>
                <a:gd name="T35" fmla="*/ 137 h 137"/>
                <a:gd name="T36" fmla="*/ 289 w 289"/>
                <a:gd name="T37" fmla="*/ 76 h 137"/>
                <a:gd name="T38" fmla="*/ 273 w 289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9" h="137">
                  <a:moveTo>
                    <a:pt x="273" y="0"/>
                  </a:moveTo>
                  <a:lnTo>
                    <a:pt x="252" y="0"/>
                  </a:lnTo>
                  <a:lnTo>
                    <a:pt x="235" y="18"/>
                  </a:lnTo>
                  <a:lnTo>
                    <a:pt x="221" y="43"/>
                  </a:lnTo>
                  <a:lnTo>
                    <a:pt x="203" y="32"/>
                  </a:lnTo>
                  <a:lnTo>
                    <a:pt x="176" y="33"/>
                  </a:lnTo>
                  <a:lnTo>
                    <a:pt x="164" y="53"/>
                  </a:lnTo>
                  <a:lnTo>
                    <a:pt x="150" y="63"/>
                  </a:lnTo>
                  <a:lnTo>
                    <a:pt x="127" y="54"/>
                  </a:lnTo>
                  <a:lnTo>
                    <a:pt x="113" y="62"/>
                  </a:lnTo>
                  <a:lnTo>
                    <a:pt x="103" y="83"/>
                  </a:lnTo>
                  <a:lnTo>
                    <a:pt x="86" y="74"/>
                  </a:lnTo>
                  <a:lnTo>
                    <a:pt x="74" y="91"/>
                  </a:lnTo>
                  <a:lnTo>
                    <a:pt x="60" y="89"/>
                  </a:lnTo>
                  <a:lnTo>
                    <a:pt x="51" y="104"/>
                  </a:lnTo>
                  <a:lnTo>
                    <a:pt x="29" y="119"/>
                  </a:lnTo>
                  <a:lnTo>
                    <a:pt x="0" y="116"/>
                  </a:lnTo>
                  <a:lnTo>
                    <a:pt x="5" y="137"/>
                  </a:lnTo>
                  <a:lnTo>
                    <a:pt x="289" y="76"/>
                  </a:lnTo>
                  <a:lnTo>
                    <a:pt x="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5" y="1462"/>
              <a:ext cx="285" cy="110"/>
            </a:xfrm>
            <a:custGeom>
              <a:avLst/>
              <a:gdLst>
                <a:gd name="T0" fmla="*/ 275 w 285"/>
                <a:gd name="T1" fmla="*/ 0 h 110"/>
                <a:gd name="T2" fmla="*/ 256 w 285"/>
                <a:gd name="T3" fmla="*/ 9 h 110"/>
                <a:gd name="T4" fmla="*/ 239 w 285"/>
                <a:gd name="T5" fmla="*/ 31 h 110"/>
                <a:gd name="T6" fmla="*/ 228 w 285"/>
                <a:gd name="T7" fmla="*/ 26 h 110"/>
                <a:gd name="T8" fmla="*/ 216 w 285"/>
                <a:gd name="T9" fmla="*/ 41 h 110"/>
                <a:gd name="T10" fmla="*/ 198 w 285"/>
                <a:gd name="T11" fmla="*/ 34 h 110"/>
                <a:gd name="T12" fmla="*/ 181 w 285"/>
                <a:gd name="T13" fmla="*/ 31 h 110"/>
                <a:gd name="T14" fmla="*/ 172 w 285"/>
                <a:gd name="T15" fmla="*/ 37 h 110"/>
                <a:gd name="T16" fmla="*/ 160 w 285"/>
                <a:gd name="T17" fmla="*/ 55 h 110"/>
                <a:gd name="T18" fmla="*/ 144 w 285"/>
                <a:gd name="T19" fmla="*/ 45 h 110"/>
                <a:gd name="T20" fmla="*/ 133 w 285"/>
                <a:gd name="T21" fmla="*/ 51 h 110"/>
                <a:gd name="T22" fmla="*/ 126 w 285"/>
                <a:gd name="T23" fmla="*/ 49 h 110"/>
                <a:gd name="T24" fmla="*/ 120 w 285"/>
                <a:gd name="T25" fmla="*/ 67 h 110"/>
                <a:gd name="T26" fmla="*/ 96 w 285"/>
                <a:gd name="T27" fmla="*/ 64 h 110"/>
                <a:gd name="T28" fmla="*/ 84 w 285"/>
                <a:gd name="T29" fmla="*/ 80 h 110"/>
                <a:gd name="T30" fmla="*/ 68 w 285"/>
                <a:gd name="T31" fmla="*/ 76 h 110"/>
                <a:gd name="T32" fmla="*/ 58 w 285"/>
                <a:gd name="T33" fmla="*/ 86 h 110"/>
                <a:gd name="T34" fmla="*/ 40 w 285"/>
                <a:gd name="T35" fmla="*/ 88 h 110"/>
                <a:gd name="T36" fmla="*/ 26 w 285"/>
                <a:gd name="T37" fmla="*/ 96 h 110"/>
                <a:gd name="T38" fmla="*/ 12 w 285"/>
                <a:gd name="T39" fmla="*/ 97 h 110"/>
                <a:gd name="T40" fmla="*/ 0 w 285"/>
                <a:gd name="T41" fmla="*/ 104 h 110"/>
                <a:gd name="T42" fmla="*/ 1 w 285"/>
                <a:gd name="T43" fmla="*/ 110 h 110"/>
                <a:gd name="T44" fmla="*/ 285 w 285"/>
                <a:gd name="T45" fmla="*/ 49 h 110"/>
                <a:gd name="T46" fmla="*/ 275 w 285"/>
                <a:gd name="T4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110">
                  <a:moveTo>
                    <a:pt x="275" y="0"/>
                  </a:moveTo>
                  <a:lnTo>
                    <a:pt x="256" y="9"/>
                  </a:lnTo>
                  <a:lnTo>
                    <a:pt x="239" y="31"/>
                  </a:lnTo>
                  <a:lnTo>
                    <a:pt x="228" y="26"/>
                  </a:lnTo>
                  <a:lnTo>
                    <a:pt x="216" y="41"/>
                  </a:lnTo>
                  <a:lnTo>
                    <a:pt x="198" y="34"/>
                  </a:lnTo>
                  <a:lnTo>
                    <a:pt x="181" y="31"/>
                  </a:lnTo>
                  <a:lnTo>
                    <a:pt x="172" y="37"/>
                  </a:lnTo>
                  <a:lnTo>
                    <a:pt x="160" y="55"/>
                  </a:lnTo>
                  <a:lnTo>
                    <a:pt x="144" y="45"/>
                  </a:lnTo>
                  <a:lnTo>
                    <a:pt x="133" y="51"/>
                  </a:lnTo>
                  <a:lnTo>
                    <a:pt x="126" y="49"/>
                  </a:lnTo>
                  <a:lnTo>
                    <a:pt x="120" y="67"/>
                  </a:lnTo>
                  <a:lnTo>
                    <a:pt x="96" y="64"/>
                  </a:lnTo>
                  <a:lnTo>
                    <a:pt x="84" y="80"/>
                  </a:lnTo>
                  <a:lnTo>
                    <a:pt x="68" y="76"/>
                  </a:lnTo>
                  <a:lnTo>
                    <a:pt x="58" y="86"/>
                  </a:lnTo>
                  <a:lnTo>
                    <a:pt x="40" y="88"/>
                  </a:lnTo>
                  <a:lnTo>
                    <a:pt x="26" y="96"/>
                  </a:lnTo>
                  <a:lnTo>
                    <a:pt x="12" y="97"/>
                  </a:lnTo>
                  <a:lnTo>
                    <a:pt x="0" y="104"/>
                  </a:lnTo>
                  <a:lnTo>
                    <a:pt x="1" y="110"/>
                  </a:lnTo>
                  <a:lnTo>
                    <a:pt x="285" y="4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62C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4915" y="1462"/>
              <a:ext cx="285" cy="110"/>
            </a:xfrm>
            <a:custGeom>
              <a:avLst/>
              <a:gdLst>
                <a:gd name="T0" fmla="*/ 275 w 285"/>
                <a:gd name="T1" fmla="*/ 0 h 110"/>
                <a:gd name="T2" fmla="*/ 256 w 285"/>
                <a:gd name="T3" fmla="*/ 9 h 110"/>
                <a:gd name="T4" fmla="*/ 239 w 285"/>
                <a:gd name="T5" fmla="*/ 31 h 110"/>
                <a:gd name="T6" fmla="*/ 228 w 285"/>
                <a:gd name="T7" fmla="*/ 26 h 110"/>
                <a:gd name="T8" fmla="*/ 216 w 285"/>
                <a:gd name="T9" fmla="*/ 41 h 110"/>
                <a:gd name="T10" fmla="*/ 198 w 285"/>
                <a:gd name="T11" fmla="*/ 34 h 110"/>
                <a:gd name="T12" fmla="*/ 181 w 285"/>
                <a:gd name="T13" fmla="*/ 31 h 110"/>
                <a:gd name="T14" fmla="*/ 172 w 285"/>
                <a:gd name="T15" fmla="*/ 37 h 110"/>
                <a:gd name="T16" fmla="*/ 160 w 285"/>
                <a:gd name="T17" fmla="*/ 55 h 110"/>
                <a:gd name="T18" fmla="*/ 144 w 285"/>
                <a:gd name="T19" fmla="*/ 45 h 110"/>
                <a:gd name="T20" fmla="*/ 133 w 285"/>
                <a:gd name="T21" fmla="*/ 51 h 110"/>
                <a:gd name="T22" fmla="*/ 126 w 285"/>
                <a:gd name="T23" fmla="*/ 49 h 110"/>
                <a:gd name="T24" fmla="*/ 120 w 285"/>
                <a:gd name="T25" fmla="*/ 67 h 110"/>
                <a:gd name="T26" fmla="*/ 96 w 285"/>
                <a:gd name="T27" fmla="*/ 64 h 110"/>
                <a:gd name="T28" fmla="*/ 84 w 285"/>
                <a:gd name="T29" fmla="*/ 80 h 110"/>
                <a:gd name="T30" fmla="*/ 68 w 285"/>
                <a:gd name="T31" fmla="*/ 76 h 110"/>
                <a:gd name="T32" fmla="*/ 58 w 285"/>
                <a:gd name="T33" fmla="*/ 86 h 110"/>
                <a:gd name="T34" fmla="*/ 40 w 285"/>
                <a:gd name="T35" fmla="*/ 88 h 110"/>
                <a:gd name="T36" fmla="*/ 26 w 285"/>
                <a:gd name="T37" fmla="*/ 96 h 110"/>
                <a:gd name="T38" fmla="*/ 12 w 285"/>
                <a:gd name="T39" fmla="*/ 97 h 110"/>
                <a:gd name="T40" fmla="*/ 0 w 285"/>
                <a:gd name="T41" fmla="*/ 104 h 110"/>
                <a:gd name="T42" fmla="*/ 1 w 285"/>
                <a:gd name="T43" fmla="*/ 110 h 110"/>
                <a:gd name="T44" fmla="*/ 285 w 285"/>
                <a:gd name="T45" fmla="*/ 49 h 110"/>
                <a:gd name="T46" fmla="*/ 275 w 285"/>
                <a:gd name="T4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110">
                  <a:moveTo>
                    <a:pt x="275" y="0"/>
                  </a:moveTo>
                  <a:lnTo>
                    <a:pt x="256" y="9"/>
                  </a:lnTo>
                  <a:lnTo>
                    <a:pt x="239" y="31"/>
                  </a:lnTo>
                  <a:lnTo>
                    <a:pt x="228" y="26"/>
                  </a:lnTo>
                  <a:lnTo>
                    <a:pt x="216" y="41"/>
                  </a:lnTo>
                  <a:lnTo>
                    <a:pt x="198" y="34"/>
                  </a:lnTo>
                  <a:lnTo>
                    <a:pt x="181" y="31"/>
                  </a:lnTo>
                  <a:lnTo>
                    <a:pt x="172" y="37"/>
                  </a:lnTo>
                  <a:lnTo>
                    <a:pt x="160" y="55"/>
                  </a:lnTo>
                  <a:lnTo>
                    <a:pt x="144" y="45"/>
                  </a:lnTo>
                  <a:lnTo>
                    <a:pt x="133" y="51"/>
                  </a:lnTo>
                  <a:lnTo>
                    <a:pt x="126" y="49"/>
                  </a:lnTo>
                  <a:lnTo>
                    <a:pt x="120" y="67"/>
                  </a:lnTo>
                  <a:lnTo>
                    <a:pt x="96" y="64"/>
                  </a:lnTo>
                  <a:lnTo>
                    <a:pt x="84" y="80"/>
                  </a:lnTo>
                  <a:lnTo>
                    <a:pt x="68" y="76"/>
                  </a:lnTo>
                  <a:lnTo>
                    <a:pt x="58" y="86"/>
                  </a:lnTo>
                  <a:lnTo>
                    <a:pt x="40" y="88"/>
                  </a:lnTo>
                  <a:lnTo>
                    <a:pt x="26" y="96"/>
                  </a:lnTo>
                  <a:lnTo>
                    <a:pt x="12" y="97"/>
                  </a:lnTo>
                  <a:lnTo>
                    <a:pt x="0" y="104"/>
                  </a:lnTo>
                  <a:lnTo>
                    <a:pt x="1" y="110"/>
                  </a:lnTo>
                  <a:lnTo>
                    <a:pt x="285" y="49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4972" y="1608"/>
              <a:ext cx="224" cy="219"/>
            </a:xfrm>
            <a:custGeom>
              <a:avLst/>
              <a:gdLst>
                <a:gd name="T0" fmla="*/ 247 w 413"/>
                <a:gd name="T1" fmla="*/ 0 h 403"/>
                <a:gd name="T2" fmla="*/ 227 w 413"/>
                <a:gd name="T3" fmla="*/ 8 h 403"/>
                <a:gd name="T4" fmla="*/ 12 w 413"/>
                <a:gd name="T5" fmla="*/ 210 h 403"/>
                <a:gd name="T6" fmla="*/ 11 w 413"/>
                <a:gd name="T7" fmla="*/ 249 h 403"/>
                <a:gd name="T8" fmla="*/ 146 w 413"/>
                <a:gd name="T9" fmla="*/ 394 h 403"/>
                <a:gd name="T10" fmla="*/ 167 w 413"/>
                <a:gd name="T11" fmla="*/ 403 h 403"/>
                <a:gd name="T12" fmla="*/ 186 w 413"/>
                <a:gd name="T13" fmla="*/ 395 h 403"/>
                <a:gd name="T14" fmla="*/ 401 w 413"/>
                <a:gd name="T15" fmla="*/ 193 h 403"/>
                <a:gd name="T16" fmla="*/ 403 w 413"/>
                <a:gd name="T17" fmla="*/ 153 h 403"/>
                <a:gd name="T18" fmla="*/ 267 w 413"/>
                <a:gd name="T19" fmla="*/ 9 h 403"/>
                <a:gd name="T20" fmla="*/ 247 w 413"/>
                <a:gd name="T2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3" h="403">
                  <a:moveTo>
                    <a:pt x="247" y="0"/>
                  </a:moveTo>
                  <a:cubicBezTo>
                    <a:pt x="240" y="0"/>
                    <a:pt x="233" y="2"/>
                    <a:pt x="227" y="8"/>
                  </a:cubicBezTo>
                  <a:cubicBezTo>
                    <a:pt x="12" y="210"/>
                    <a:pt x="12" y="210"/>
                    <a:pt x="12" y="210"/>
                  </a:cubicBezTo>
                  <a:cubicBezTo>
                    <a:pt x="1" y="220"/>
                    <a:pt x="0" y="238"/>
                    <a:pt x="11" y="249"/>
                  </a:cubicBezTo>
                  <a:cubicBezTo>
                    <a:pt x="146" y="394"/>
                    <a:pt x="146" y="394"/>
                    <a:pt x="146" y="394"/>
                  </a:cubicBezTo>
                  <a:cubicBezTo>
                    <a:pt x="152" y="400"/>
                    <a:pt x="159" y="403"/>
                    <a:pt x="167" y="403"/>
                  </a:cubicBezTo>
                  <a:cubicBezTo>
                    <a:pt x="173" y="403"/>
                    <a:pt x="180" y="400"/>
                    <a:pt x="186" y="395"/>
                  </a:cubicBezTo>
                  <a:cubicBezTo>
                    <a:pt x="401" y="193"/>
                    <a:pt x="401" y="193"/>
                    <a:pt x="401" y="193"/>
                  </a:cubicBezTo>
                  <a:cubicBezTo>
                    <a:pt x="413" y="182"/>
                    <a:pt x="413" y="164"/>
                    <a:pt x="403" y="153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2" y="3"/>
                    <a:pt x="254" y="0"/>
                    <a:pt x="247" y="0"/>
                  </a:cubicBezTo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4980" y="1593"/>
              <a:ext cx="224" cy="222"/>
            </a:xfrm>
            <a:custGeom>
              <a:avLst/>
              <a:gdLst>
                <a:gd name="T0" fmla="*/ 12 w 413"/>
                <a:gd name="T1" fmla="*/ 213 h 409"/>
                <a:gd name="T2" fmla="*/ 11 w 413"/>
                <a:gd name="T3" fmla="*/ 252 h 409"/>
                <a:gd name="T4" fmla="*/ 146 w 413"/>
                <a:gd name="T5" fmla="*/ 397 h 409"/>
                <a:gd name="T6" fmla="*/ 186 w 413"/>
                <a:gd name="T7" fmla="*/ 398 h 409"/>
                <a:gd name="T8" fmla="*/ 401 w 413"/>
                <a:gd name="T9" fmla="*/ 196 h 409"/>
                <a:gd name="T10" fmla="*/ 403 w 413"/>
                <a:gd name="T11" fmla="*/ 156 h 409"/>
                <a:gd name="T12" fmla="*/ 267 w 413"/>
                <a:gd name="T13" fmla="*/ 12 h 409"/>
                <a:gd name="T14" fmla="*/ 227 w 413"/>
                <a:gd name="T15" fmla="*/ 11 h 409"/>
                <a:gd name="T16" fmla="*/ 12 w 413"/>
                <a:gd name="T17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3" h="409">
                  <a:moveTo>
                    <a:pt x="12" y="213"/>
                  </a:moveTo>
                  <a:cubicBezTo>
                    <a:pt x="1" y="223"/>
                    <a:pt x="0" y="241"/>
                    <a:pt x="11" y="252"/>
                  </a:cubicBezTo>
                  <a:cubicBezTo>
                    <a:pt x="146" y="397"/>
                    <a:pt x="146" y="397"/>
                    <a:pt x="146" y="397"/>
                  </a:cubicBezTo>
                  <a:cubicBezTo>
                    <a:pt x="157" y="408"/>
                    <a:pt x="174" y="409"/>
                    <a:pt x="186" y="398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13" y="185"/>
                    <a:pt x="413" y="167"/>
                    <a:pt x="403" y="156"/>
                  </a:cubicBezTo>
                  <a:cubicBezTo>
                    <a:pt x="267" y="12"/>
                    <a:pt x="267" y="12"/>
                    <a:pt x="267" y="12"/>
                  </a:cubicBezTo>
                  <a:cubicBezTo>
                    <a:pt x="256" y="1"/>
                    <a:pt x="239" y="0"/>
                    <a:pt x="227" y="11"/>
                  </a:cubicBezTo>
                  <a:lnTo>
                    <a:pt x="12" y="213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61"/>
            <p:cNvSpPr>
              <a:spLocks/>
            </p:cNvSpPr>
            <p:nvPr/>
          </p:nvSpPr>
          <p:spPr bwMode="auto">
            <a:xfrm>
              <a:off x="5062" y="1643"/>
              <a:ext cx="28" cy="28"/>
            </a:xfrm>
            <a:custGeom>
              <a:avLst/>
              <a:gdLst>
                <a:gd name="T0" fmla="*/ 13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3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3" y="2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28" y="14"/>
                  </a:lnTo>
                  <a:lnTo>
                    <a:pt x="13" y="2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62"/>
            <p:cNvSpPr>
              <a:spLocks/>
            </p:cNvSpPr>
            <p:nvPr/>
          </p:nvSpPr>
          <p:spPr bwMode="auto">
            <a:xfrm>
              <a:off x="5082" y="1665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3 h 29"/>
                <a:gd name="T4" fmla="*/ 15 w 29"/>
                <a:gd name="T5" fmla="*/ 0 h 29"/>
                <a:gd name="T6" fmla="*/ 29 w 29"/>
                <a:gd name="T7" fmla="*/ 14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9" y="14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63"/>
            <p:cNvSpPr>
              <a:spLocks/>
            </p:cNvSpPr>
            <p:nvPr/>
          </p:nvSpPr>
          <p:spPr bwMode="auto">
            <a:xfrm>
              <a:off x="5103" y="1687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4 h 29"/>
                <a:gd name="T4" fmla="*/ 15 w 29"/>
                <a:gd name="T5" fmla="*/ 0 h 29"/>
                <a:gd name="T6" fmla="*/ 29 w 29"/>
                <a:gd name="T7" fmla="*/ 15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64"/>
            <p:cNvSpPr>
              <a:spLocks/>
            </p:cNvSpPr>
            <p:nvPr/>
          </p:nvSpPr>
          <p:spPr bwMode="auto">
            <a:xfrm>
              <a:off x="5124" y="1709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4 h 29"/>
                <a:gd name="T4" fmla="*/ 15 w 29"/>
                <a:gd name="T5" fmla="*/ 0 h 29"/>
                <a:gd name="T6" fmla="*/ 29 w 29"/>
                <a:gd name="T7" fmla="*/ 15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65"/>
            <p:cNvSpPr>
              <a:spLocks/>
            </p:cNvSpPr>
            <p:nvPr/>
          </p:nvSpPr>
          <p:spPr bwMode="auto">
            <a:xfrm>
              <a:off x="5039" y="1663"/>
              <a:ext cx="29" cy="29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4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5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66"/>
            <p:cNvSpPr>
              <a:spLocks/>
            </p:cNvSpPr>
            <p:nvPr/>
          </p:nvSpPr>
          <p:spPr bwMode="auto">
            <a:xfrm>
              <a:off x="5060" y="1685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6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5"/>
                  </a:lnTo>
                  <a:lnTo>
                    <a:pt x="15" y="0"/>
                  </a:lnTo>
                  <a:lnTo>
                    <a:pt x="29" y="16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67"/>
            <p:cNvSpPr>
              <a:spLocks/>
            </p:cNvSpPr>
            <p:nvPr/>
          </p:nvSpPr>
          <p:spPr bwMode="auto">
            <a:xfrm>
              <a:off x="5081" y="1708"/>
              <a:ext cx="29" cy="2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4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68"/>
            <p:cNvSpPr>
              <a:spLocks/>
            </p:cNvSpPr>
            <p:nvPr/>
          </p:nvSpPr>
          <p:spPr bwMode="auto">
            <a:xfrm>
              <a:off x="5102" y="1730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4 h 29"/>
                <a:gd name="T4" fmla="*/ 14 w 29"/>
                <a:gd name="T5" fmla="*/ 0 h 29"/>
                <a:gd name="T6" fmla="*/ 29 w 29"/>
                <a:gd name="T7" fmla="*/ 15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29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69"/>
            <p:cNvSpPr>
              <a:spLocks/>
            </p:cNvSpPr>
            <p:nvPr/>
          </p:nvSpPr>
          <p:spPr bwMode="auto">
            <a:xfrm>
              <a:off x="5017" y="1684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4 h 29"/>
                <a:gd name="T4" fmla="*/ 15 w 29"/>
                <a:gd name="T5" fmla="*/ 0 h 29"/>
                <a:gd name="T6" fmla="*/ 29 w 29"/>
                <a:gd name="T7" fmla="*/ 15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0"/>
            <p:cNvSpPr>
              <a:spLocks/>
            </p:cNvSpPr>
            <p:nvPr/>
          </p:nvSpPr>
          <p:spPr bwMode="auto">
            <a:xfrm>
              <a:off x="5038" y="1707"/>
              <a:ext cx="29" cy="2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3 h 28"/>
                <a:gd name="T4" fmla="*/ 15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9" y="14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1"/>
            <p:cNvSpPr>
              <a:spLocks/>
            </p:cNvSpPr>
            <p:nvPr/>
          </p:nvSpPr>
          <p:spPr bwMode="auto">
            <a:xfrm>
              <a:off x="5059" y="1729"/>
              <a:ext cx="29" cy="2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3 h 28"/>
                <a:gd name="T4" fmla="*/ 15 w 29"/>
                <a:gd name="T5" fmla="*/ 0 h 28"/>
                <a:gd name="T6" fmla="*/ 29 w 29"/>
                <a:gd name="T7" fmla="*/ 15 h 28"/>
                <a:gd name="T8" fmla="*/ 14 w 2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72"/>
            <p:cNvSpPr>
              <a:spLocks/>
            </p:cNvSpPr>
            <p:nvPr/>
          </p:nvSpPr>
          <p:spPr bwMode="auto">
            <a:xfrm>
              <a:off x="5080" y="1751"/>
              <a:ext cx="28" cy="2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5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28" y="15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73"/>
            <p:cNvSpPr>
              <a:spLocks/>
            </p:cNvSpPr>
            <p:nvPr/>
          </p:nvSpPr>
          <p:spPr bwMode="auto">
            <a:xfrm>
              <a:off x="4995" y="1705"/>
              <a:ext cx="29" cy="29"/>
            </a:xfrm>
            <a:custGeom>
              <a:avLst/>
              <a:gdLst>
                <a:gd name="T0" fmla="*/ 14 w 29"/>
                <a:gd name="T1" fmla="*/ 29 h 29"/>
                <a:gd name="T2" fmla="*/ 0 w 29"/>
                <a:gd name="T3" fmla="*/ 14 h 29"/>
                <a:gd name="T4" fmla="*/ 15 w 29"/>
                <a:gd name="T5" fmla="*/ 0 h 29"/>
                <a:gd name="T6" fmla="*/ 29 w 29"/>
                <a:gd name="T7" fmla="*/ 15 h 29"/>
                <a:gd name="T8" fmla="*/ 1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9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74"/>
            <p:cNvSpPr>
              <a:spLocks/>
            </p:cNvSpPr>
            <p:nvPr/>
          </p:nvSpPr>
          <p:spPr bwMode="auto">
            <a:xfrm>
              <a:off x="5016" y="1727"/>
              <a:ext cx="28" cy="29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5 w 28"/>
                <a:gd name="T5" fmla="*/ 0 h 29"/>
                <a:gd name="T6" fmla="*/ 28 w 28"/>
                <a:gd name="T7" fmla="*/ 15 h 29"/>
                <a:gd name="T8" fmla="*/ 14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8" y="15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75"/>
            <p:cNvSpPr>
              <a:spLocks/>
            </p:cNvSpPr>
            <p:nvPr/>
          </p:nvSpPr>
          <p:spPr bwMode="auto">
            <a:xfrm>
              <a:off x="5037" y="1749"/>
              <a:ext cx="49" cy="51"/>
            </a:xfrm>
            <a:custGeom>
              <a:avLst/>
              <a:gdLst>
                <a:gd name="T0" fmla="*/ 34 w 49"/>
                <a:gd name="T1" fmla="*/ 51 h 51"/>
                <a:gd name="T2" fmla="*/ 0 w 49"/>
                <a:gd name="T3" fmla="*/ 14 h 51"/>
                <a:gd name="T4" fmla="*/ 14 w 49"/>
                <a:gd name="T5" fmla="*/ 0 h 51"/>
                <a:gd name="T6" fmla="*/ 49 w 49"/>
                <a:gd name="T7" fmla="*/ 37 h 51"/>
                <a:gd name="T8" fmla="*/ 34 w 49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1">
                  <a:moveTo>
                    <a:pt x="34" y="51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49" y="37"/>
                  </a:lnTo>
                  <a:lnTo>
                    <a:pt x="34" y="51"/>
                  </a:lnTo>
                  <a:close/>
                </a:path>
              </a:pathLst>
            </a:custGeom>
            <a:solidFill>
              <a:srgbClr val="B7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76"/>
            <p:cNvSpPr>
              <a:spLocks/>
            </p:cNvSpPr>
            <p:nvPr/>
          </p:nvSpPr>
          <p:spPr bwMode="auto">
            <a:xfrm>
              <a:off x="5084" y="1608"/>
              <a:ext cx="106" cy="109"/>
            </a:xfrm>
            <a:custGeom>
              <a:avLst/>
              <a:gdLst>
                <a:gd name="T0" fmla="*/ 106 w 106"/>
                <a:gd name="T1" fmla="*/ 81 h 109"/>
                <a:gd name="T2" fmla="*/ 29 w 106"/>
                <a:gd name="T3" fmla="*/ 0 h 109"/>
                <a:gd name="T4" fmla="*/ 0 w 106"/>
                <a:gd name="T5" fmla="*/ 28 h 109"/>
                <a:gd name="T6" fmla="*/ 76 w 106"/>
                <a:gd name="T7" fmla="*/ 109 h 109"/>
                <a:gd name="T8" fmla="*/ 106 w 106"/>
                <a:gd name="T9" fmla="*/ 8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9">
                  <a:moveTo>
                    <a:pt x="106" y="81"/>
                  </a:moveTo>
                  <a:lnTo>
                    <a:pt x="29" y="0"/>
                  </a:lnTo>
                  <a:lnTo>
                    <a:pt x="0" y="28"/>
                  </a:lnTo>
                  <a:lnTo>
                    <a:pt x="76" y="109"/>
                  </a:lnTo>
                  <a:lnTo>
                    <a:pt x="106" y="81"/>
                  </a:lnTo>
                  <a:close/>
                </a:path>
              </a:pathLst>
            </a:custGeom>
            <a:solidFill>
              <a:srgbClr val="62C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77"/>
            <p:cNvSpPr>
              <a:spLocks/>
            </p:cNvSpPr>
            <p:nvPr/>
          </p:nvSpPr>
          <p:spPr bwMode="auto">
            <a:xfrm>
              <a:off x="5140" y="1666"/>
              <a:ext cx="21" cy="22"/>
            </a:xfrm>
            <a:custGeom>
              <a:avLst/>
              <a:gdLst>
                <a:gd name="T0" fmla="*/ 21 w 21"/>
                <a:gd name="T1" fmla="*/ 8 h 22"/>
                <a:gd name="T2" fmla="*/ 14 w 21"/>
                <a:gd name="T3" fmla="*/ 0 h 22"/>
                <a:gd name="T4" fmla="*/ 0 w 21"/>
                <a:gd name="T5" fmla="*/ 15 h 22"/>
                <a:gd name="T6" fmla="*/ 7 w 21"/>
                <a:gd name="T7" fmla="*/ 22 h 22"/>
                <a:gd name="T8" fmla="*/ 21 w 21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21" y="8"/>
                  </a:moveTo>
                  <a:lnTo>
                    <a:pt x="14" y="0"/>
                  </a:lnTo>
                  <a:lnTo>
                    <a:pt x="0" y="15"/>
                  </a:lnTo>
                  <a:lnTo>
                    <a:pt x="7" y="22"/>
                  </a:lnTo>
                  <a:lnTo>
                    <a:pt x="21" y="8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78"/>
            <p:cNvSpPr>
              <a:spLocks/>
            </p:cNvSpPr>
            <p:nvPr/>
          </p:nvSpPr>
          <p:spPr bwMode="auto">
            <a:xfrm>
              <a:off x="5153" y="1681"/>
              <a:ext cx="23" cy="22"/>
            </a:xfrm>
            <a:custGeom>
              <a:avLst/>
              <a:gdLst>
                <a:gd name="T0" fmla="*/ 23 w 23"/>
                <a:gd name="T1" fmla="*/ 8 h 22"/>
                <a:gd name="T2" fmla="*/ 15 w 23"/>
                <a:gd name="T3" fmla="*/ 0 h 22"/>
                <a:gd name="T4" fmla="*/ 0 w 23"/>
                <a:gd name="T5" fmla="*/ 14 h 22"/>
                <a:gd name="T6" fmla="*/ 7 w 23"/>
                <a:gd name="T7" fmla="*/ 22 h 22"/>
                <a:gd name="T8" fmla="*/ 23 w 23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23" y="8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7" y="22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79"/>
            <p:cNvSpPr>
              <a:spLocks/>
            </p:cNvSpPr>
            <p:nvPr/>
          </p:nvSpPr>
          <p:spPr bwMode="auto">
            <a:xfrm>
              <a:off x="5112" y="1637"/>
              <a:ext cx="22" cy="21"/>
            </a:xfrm>
            <a:custGeom>
              <a:avLst/>
              <a:gdLst>
                <a:gd name="T0" fmla="*/ 22 w 22"/>
                <a:gd name="T1" fmla="*/ 7 h 21"/>
                <a:gd name="T2" fmla="*/ 15 w 22"/>
                <a:gd name="T3" fmla="*/ 0 h 21"/>
                <a:gd name="T4" fmla="*/ 0 w 22"/>
                <a:gd name="T5" fmla="*/ 14 h 21"/>
                <a:gd name="T6" fmla="*/ 7 w 22"/>
                <a:gd name="T7" fmla="*/ 21 h 21"/>
                <a:gd name="T8" fmla="*/ 22 w 22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2" y="7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7" y="21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0"/>
            <p:cNvSpPr>
              <a:spLocks/>
            </p:cNvSpPr>
            <p:nvPr/>
          </p:nvSpPr>
          <p:spPr bwMode="auto">
            <a:xfrm>
              <a:off x="5126" y="1652"/>
              <a:ext cx="21" cy="21"/>
            </a:xfrm>
            <a:custGeom>
              <a:avLst/>
              <a:gdLst>
                <a:gd name="T0" fmla="*/ 21 w 21"/>
                <a:gd name="T1" fmla="*/ 7 h 21"/>
                <a:gd name="T2" fmla="*/ 15 w 21"/>
                <a:gd name="T3" fmla="*/ 0 h 21"/>
                <a:gd name="T4" fmla="*/ 0 w 21"/>
                <a:gd name="T5" fmla="*/ 14 h 21"/>
                <a:gd name="T6" fmla="*/ 7 w 21"/>
                <a:gd name="T7" fmla="*/ 21 h 21"/>
                <a:gd name="T8" fmla="*/ 21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7"/>
                  </a:moveTo>
                  <a:lnTo>
                    <a:pt x="15" y="0"/>
                  </a:lnTo>
                  <a:lnTo>
                    <a:pt x="0" y="14"/>
                  </a:lnTo>
                  <a:lnTo>
                    <a:pt x="7" y="21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1"/>
            <p:cNvSpPr>
              <a:spLocks/>
            </p:cNvSpPr>
            <p:nvPr/>
          </p:nvSpPr>
          <p:spPr bwMode="auto">
            <a:xfrm>
              <a:off x="4721" y="1413"/>
              <a:ext cx="161" cy="287"/>
            </a:xfrm>
            <a:custGeom>
              <a:avLst/>
              <a:gdLst>
                <a:gd name="T0" fmla="*/ 22 w 161"/>
                <a:gd name="T1" fmla="*/ 0 h 287"/>
                <a:gd name="T2" fmla="*/ 11 w 161"/>
                <a:gd name="T3" fmla="*/ 5 h 287"/>
                <a:gd name="T4" fmla="*/ 0 w 161"/>
                <a:gd name="T5" fmla="*/ 11 h 287"/>
                <a:gd name="T6" fmla="*/ 138 w 161"/>
                <a:gd name="T7" fmla="*/ 287 h 287"/>
                <a:gd name="T8" fmla="*/ 150 w 161"/>
                <a:gd name="T9" fmla="*/ 281 h 287"/>
                <a:gd name="T10" fmla="*/ 161 w 161"/>
                <a:gd name="T11" fmla="*/ 276 h 287"/>
                <a:gd name="T12" fmla="*/ 40 w 161"/>
                <a:gd name="T13" fmla="*/ 34 h 287"/>
                <a:gd name="T14" fmla="*/ 38 w 161"/>
                <a:gd name="T15" fmla="*/ 30 h 287"/>
                <a:gd name="T16" fmla="*/ 38 w 161"/>
                <a:gd name="T17" fmla="*/ 30 h 287"/>
                <a:gd name="T18" fmla="*/ 22 w 161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87">
                  <a:moveTo>
                    <a:pt x="22" y="0"/>
                  </a:moveTo>
                  <a:lnTo>
                    <a:pt x="11" y="5"/>
                  </a:lnTo>
                  <a:lnTo>
                    <a:pt x="0" y="11"/>
                  </a:lnTo>
                  <a:lnTo>
                    <a:pt x="138" y="287"/>
                  </a:lnTo>
                  <a:lnTo>
                    <a:pt x="150" y="281"/>
                  </a:lnTo>
                  <a:lnTo>
                    <a:pt x="161" y="276"/>
                  </a:lnTo>
                  <a:lnTo>
                    <a:pt x="40" y="34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82"/>
            <p:cNvSpPr>
              <a:spLocks/>
            </p:cNvSpPr>
            <p:nvPr/>
          </p:nvSpPr>
          <p:spPr bwMode="auto">
            <a:xfrm>
              <a:off x="4721" y="1413"/>
              <a:ext cx="161" cy="287"/>
            </a:xfrm>
            <a:custGeom>
              <a:avLst/>
              <a:gdLst>
                <a:gd name="T0" fmla="*/ 22 w 161"/>
                <a:gd name="T1" fmla="*/ 0 h 287"/>
                <a:gd name="T2" fmla="*/ 11 w 161"/>
                <a:gd name="T3" fmla="*/ 5 h 287"/>
                <a:gd name="T4" fmla="*/ 0 w 161"/>
                <a:gd name="T5" fmla="*/ 11 h 287"/>
                <a:gd name="T6" fmla="*/ 138 w 161"/>
                <a:gd name="T7" fmla="*/ 287 h 287"/>
                <a:gd name="T8" fmla="*/ 150 w 161"/>
                <a:gd name="T9" fmla="*/ 281 h 287"/>
                <a:gd name="T10" fmla="*/ 161 w 161"/>
                <a:gd name="T11" fmla="*/ 276 h 287"/>
                <a:gd name="T12" fmla="*/ 40 w 161"/>
                <a:gd name="T13" fmla="*/ 34 h 287"/>
                <a:gd name="T14" fmla="*/ 38 w 161"/>
                <a:gd name="T15" fmla="*/ 30 h 287"/>
                <a:gd name="T16" fmla="*/ 38 w 161"/>
                <a:gd name="T17" fmla="*/ 30 h 287"/>
                <a:gd name="T18" fmla="*/ 22 w 161"/>
                <a:gd name="T1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87">
                  <a:moveTo>
                    <a:pt x="22" y="0"/>
                  </a:moveTo>
                  <a:lnTo>
                    <a:pt x="11" y="5"/>
                  </a:lnTo>
                  <a:lnTo>
                    <a:pt x="0" y="11"/>
                  </a:lnTo>
                  <a:lnTo>
                    <a:pt x="138" y="287"/>
                  </a:lnTo>
                  <a:lnTo>
                    <a:pt x="150" y="281"/>
                  </a:lnTo>
                  <a:lnTo>
                    <a:pt x="161" y="276"/>
                  </a:lnTo>
                  <a:lnTo>
                    <a:pt x="40" y="34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83"/>
            <p:cNvSpPr>
              <a:spLocks/>
            </p:cNvSpPr>
            <p:nvPr/>
          </p:nvSpPr>
          <p:spPr bwMode="auto">
            <a:xfrm>
              <a:off x="4859" y="1689"/>
              <a:ext cx="35" cy="51"/>
            </a:xfrm>
            <a:custGeom>
              <a:avLst/>
              <a:gdLst>
                <a:gd name="T0" fmla="*/ 23 w 35"/>
                <a:gd name="T1" fmla="*/ 0 h 51"/>
                <a:gd name="T2" fmla="*/ 23 w 35"/>
                <a:gd name="T3" fmla="*/ 0 h 51"/>
                <a:gd name="T4" fmla="*/ 0 w 35"/>
                <a:gd name="T5" fmla="*/ 11 h 51"/>
                <a:gd name="T6" fmla="*/ 26 w 35"/>
                <a:gd name="T7" fmla="*/ 41 h 51"/>
                <a:gd name="T8" fmla="*/ 35 w 35"/>
                <a:gd name="T9" fmla="*/ 51 h 51"/>
                <a:gd name="T10" fmla="*/ 32 w 35"/>
                <a:gd name="T11" fmla="*/ 38 h 51"/>
                <a:gd name="T12" fmla="*/ 23 w 3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1">
                  <a:moveTo>
                    <a:pt x="23" y="0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6" y="41"/>
                  </a:lnTo>
                  <a:lnTo>
                    <a:pt x="35" y="51"/>
                  </a:lnTo>
                  <a:lnTo>
                    <a:pt x="32" y="3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E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84"/>
            <p:cNvSpPr>
              <a:spLocks/>
            </p:cNvSpPr>
            <p:nvPr/>
          </p:nvSpPr>
          <p:spPr bwMode="auto">
            <a:xfrm>
              <a:off x="4859" y="1689"/>
              <a:ext cx="35" cy="51"/>
            </a:xfrm>
            <a:custGeom>
              <a:avLst/>
              <a:gdLst>
                <a:gd name="T0" fmla="*/ 23 w 35"/>
                <a:gd name="T1" fmla="*/ 0 h 51"/>
                <a:gd name="T2" fmla="*/ 23 w 35"/>
                <a:gd name="T3" fmla="*/ 0 h 51"/>
                <a:gd name="T4" fmla="*/ 0 w 35"/>
                <a:gd name="T5" fmla="*/ 11 h 51"/>
                <a:gd name="T6" fmla="*/ 26 w 35"/>
                <a:gd name="T7" fmla="*/ 41 h 51"/>
                <a:gd name="T8" fmla="*/ 35 w 35"/>
                <a:gd name="T9" fmla="*/ 51 h 51"/>
                <a:gd name="T10" fmla="*/ 32 w 35"/>
                <a:gd name="T11" fmla="*/ 38 h 51"/>
                <a:gd name="T12" fmla="*/ 23 w 3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1">
                  <a:moveTo>
                    <a:pt x="23" y="0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6" y="41"/>
                  </a:lnTo>
                  <a:lnTo>
                    <a:pt x="35" y="51"/>
                  </a:lnTo>
                  <a:lnTo>
                    <a:pt x="32" y="38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85"/>
            <p:cNvSpPr>
              <a:spLocks/>
            </p:cNvSpPr>
            <p:nvPr/>
          </p:nvSpPr>
          <p:spPr bwMode="auto">
            <a:xfrm>
              <a:off x="4729" y="1414"/>
              <a:ext cx="150" cy="282"/>
            </a:xfrm>
            <a:custGeom>
              <a:avLst/>
              <a:gdLst>
                <a:gd name="T0" fmla="*/ 150 w 150"/>
                <a:gd name="T1" fmla="*/ 276 h 282"/>
                <a:gd name="T2" fmla="*/ 18 w 150"/>
                <a:gd name="T3" fmla="*/ 12 h 282"/>
                <a:gd name="T4" fmla="*/ 12 w 150"/>
                <a:gd name="T5" fmla="*/ 0 h 282"/>
                <a:gd name="T6" fmla="*/ 0 w 150"/>
                <a:gd name="T7" fmla="*/ 6 h 282"/>
                <a:gd name="T8" fmla="*/ 139 w 150"/>
                <a:gd name="T9" fmla="*/ 282 h 282"/>
                <a:gd name="T10" fmla="*/ 150 w 150"/>
                <a:gd name="T11" fmla="*/ 27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282">
                  <a:moveTo>
                    <a:pt x="150" y="276"/>
                  </a:moveTo>
                  <a:lnTo>
                    <a:pt x="18" y="12"/>
                  </a:lnTo>
                  <a:lnTo>
                    <a:pt x="12" y="0"/>
                  </a:lnTo>
                  <a:lnTo>
                    <a:pt x="0" y="6"/>
                  </a:lnTo>
                  <a:lnTo>
                    <a:pt x="139" y="282"/>
                  </a:lnTo>
                  <a:lnTo>
                    <a:pt x="150" y="276"/>
                  </a:lnTo>
                  <a:close/>
                </a:path>
              </a:pathLst>
            </a:cu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86"/>
            <p:cNvSpPr>
              <a:spLocks/>
            </p:cNvSpPr>
            <p:nvPr/>
          </p:nvSpPr>
          <p:spPr bwMode="auto">
            <a:xfrm>
              <a:off x="4741" y="1408"/>
              <a:ext cx="150" cy="282"/>
            </a:xfrm>
            <a:custGeom>
              <a:avLst/>
              <a:gdLst>
                <a:gd name="T0" fmla="*/ 138 w 150"/>
                <a:gd name="T1" fmla="*/ 282 h 282"/>
                <a:gd name="T2" fmla="*/ 150 w 150"/>
                <a:gd name="T3" fmla="*/ 276 h 282"/>
                <a:gd name="T4" fmla="*/ 11 w 150"/>
                <a:gd name="T5" fmla="*/ 0 h 282"/>
                <a:gd name="T6" fmla="*/ 0 w 150"/>
                <a:gd name="T7" fmla="*/ 6 h 282"/>
                <a:gd name="T8" fmla="*/ 6 w 150"/>
                <a:gd name="T9" fmla="*/ 18 h 282"/>
                <a:gd name="T10" fmla="*/ 138 w 150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282">
                  <a:moveTo>
                    <a:pt x="138" y="282"/>
                  </a:moveTo>
                  <a:lnTo>
                    <a:pt x="150" y="276"/>
                  </a:lnTo>
                  <a:lnTo>
                    <a:pt x="11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38" y="282"/>
                  </a:lnTo>
                  <a:close/>
                </a:path>
              </a:pathLst>
            </a:custGeom>
            <a:solidFill>
              <a:srgbClr val="5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87"/>
            <p:cNvSpPr>
              <a:spLocks/>
            </p:cNvSpPr>
            <p:nvPr/>
          </p:nvSpPr>
          <p:spPr bwMode="auto">
            <a:xfrm>
              <a:off x="4894" y="1723"/>
              <a:ext cx="9" cy="13"/>
            </a:xfrm>
            <a:custGeom>
              <a:avLst/>
              <a:gdLst>
                <a:gd name="T0" fmla="*/ 9 w 9"/>
                <a:gd name="T1" fmla="*/ 13 h 13"/>
                <a:gd name="T2" fmla="*/ 6 w 9"/>
                <a:gd name="T3" fmla="*/ 0 h 13"/>
                <a:gd name="T4" fmla="*/ 0 w 9"/>
                <a:gd name="T5" fmla="*/ 3 h 13"/>
                <a:gd name="T6" fmla="*/ 9 w 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3">
                  <a:moveTo>
                    <a:pt x="9" y="13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88"/>
            <p:cNvSpPr>
              <a:spLocks/>
            </p:cNvSpPr>
            <p:nvPr/>
          </p:nvSpPr>
          <p:spPr bwMode="auto">
            <a:xfrm>
              <a:off x="4868" y="1684"/>
              <a:ext cx="32" cy="42"/>
            </a:xfrm>
            <a:custGeom>
              <a:avLst/>
              <a:gdLst>
                <a:gd name="T0" fmla="*/ 32 w 32"/>
                <a:gd name="T1" fmla="*/ 39 h 42"/>
                <a:gd name="T2" fmla="*/ 23 w 32"/>
                <a:gd name="T3" fmla="*/ 0 h 42"/>
                <a:gd name="T4" fmla="*/ 0 w 32"/>
                <a:gd name="T5" fmla="*/ 12 h 42"/>
                <a:gd name="T6" fmla="*/ 26 w 32"/>
                <a:gd name="T7" fmla="*/ 42 h 42"/>
                <a:gd name="T8" fmla="*/ 32 w 32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2">
                  <a:moveTo>
                    <a:pt x="32" y="39"/>
                  </a:moveTo>
                  <a:lnTo>
                    <a:pt x="23" y="0"/>
                  </a:lnTo>
                  <a:lnTo>
                    <a:pt x="0" y="12"/>
                  </a:lnTo>
                  <a:lnTo>
                    <a:pt x="26" y="42"/>
                  </a:lnTo>
                  <a:lnTo>
                    <a:pt x="32" y="39"/>
                  </a:lnTo>
                  <a:close/>
                </a:path>
              </a:pathLst>
            </a:custGeom>
            <a:solidFill>
              <a:srgbClr val="F7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89"/>
            <p:cNvSpPr>
              <a:spLocks/>
            </p:cNvSpPr>
            <p:nvPr/>
          </p:nvSpPr>
          <p:spPr bwMode="auto">
            <a:xfrm>
              <a:off x="4744" y="1439"/>
              <a:ext cx="28" cy="20"/>
            </a:xfrm>
            <a:custGeom>
              <a:avLst/>
              <a:gdLst>
                <a:gd name="T0" fmla="*/ 0 w 28"/>
                <a:gd name="T1" fmla="*/ 11 h 20"/>
                <a:gd name="T2" fmla="*/ 23 w 28"/>
                <a:gd name="T3" fmla="*/ 0 h 20"/>
                <a:gd name="T4" fmla="*/ 28 w 28"/>
                <a:gd name="T5" fmla="*/ 8 h 20"/>
                <a:gd name="T6" fmla="*/ 5 w 28"/>
                <a:gd name="T7" fmla="*/ 20 h 20"/>
                <a:gd name="T8" fmla="*/ 0 w 28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0">
                  <a:moveTo>
                    <a:pt x="0" y="11"/>
                  </a:moveTo>
                  <a:lnTo>
                    <a:pt x="23" y="0"/>
                  </a:lnTo>
                  <a:lnTo>
                    <a:pt x="28" y="8"/>
                  </a:lnTo>
                  <a:lnTo>
                    <a:pt x="5" y="2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F8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9" name="Rectangle 468">
            <a:hlinkClick r:id="rId12" action="ppaction://hlinksldjump"/>
          </p:cNvPr>
          <p:cNvSpPr/>
          <p:nvPr/>
        </p:nvSpPr>
        <p:spPr>
          <a:xfrm>
            <a:off x="5930430" y="580303"/>
            <a:ext cx="3018971" cy="899885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1"/>
            <a:ext cx="8011392" cy="5143500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>
          <a:xfrm rot="5400000">
            <a:off x="3617493" y="-319509"/>
            <a:ext cx="5149848" cy="5788867"/>
          </a:xfrm>
          <a:custGeom>
            <a:avLst/>
            <a:gdLst/>
            <a:ahLst/>
            <a:cxnLst/>
            <a:rect l="l" t="t" r="r" b="b"/>
            <a:pathLst>
              <a:path w="5149848" h="5788867">
                <a:moveTo>
                  <a:pt x="2414903" y="5788867"/>
                </a:moveTo>
                <a:lnTo>
                  <a:pt x="2414904" y="5788866"/>
                </a:lnTo>
                <a:lnTo>
                  <a:pt x="2734942" y="5788866"/>
                </a:lnTo>
                <a:lnTo>
                  <a:pt x="2734943" y="5788867"/>
                </a:lnTo>
                <a:close/>
                <a:moveTo>
                  <a:pt x="0" y="5788866"/>
                </a:moveTo>
                <a:lnTo>
                  <a:pt x="0" y="0"/>
                </a:lnTo>
                <a:lnTo>
                  <a:pt x="5149848" y="0"/>
                </a:lnTo>
                <a:lnTo>
                  <a:pt x="5149848" y="5788866"/>
                </a:lnTo>
                <a:lnTo>
                  <a:pt x="2734942" y="5788866"/>
                </a:lnTo>
                <a:lnTo>
                  <a:pt x="2574923" y="5605987"/>
                </a:lnTo>
                <a:lnTo>
                  <a:pt x="2414904" y="578886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95000"/>
                  <a:lumOff val="5000"/>
                </a:schemeClr>
              </a:gs>
              <a:gs pos="8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776685" y="1052513"/>
            <a:ext cx="4932362" cy="457200"/>
          </a:xfrm>
          <a:prstGeom prst="rect">
            <a:avLst/>
          </a:prstGeom>
        </p:spPr>
        <p:txBody>
          <a:bodyPr lIns="0" rIns="0" anchor="b" anchorCtr="0"/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+mn-lt"/>
                <a:cs typeface="Architects Daughter"/>
              </a:rPr>
              <a:t>RECOMMENDED READING</a:t>
            </a:r>
            <a:endParaRPr lang="en-US" sz="2800" dirty="0">
              <a:solidFill>
                <a:schemeClr val="bg1"/>
              </a:solidFill>
              <a:latin typeface="+mn-lt"/>
              <a:cs typeface="Architects Daugh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1171" y="1645901"/>
            <a:ext cx="4589929" cy="29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400" i="1" u="sng" dirty="0" smtClean="0">
                <a:solidFill>
                  <a:schemeClr val="accent1"/>
                </a:solidFill>
                <a:hlinkClick r:id="rId3"/>
              </a:rPr>
              <a:t>The Moment of Truth in Customer Service</a:t>
            </a:r>
            <a:r>
              <a:rPr lang="en-US" sz="1400" dirty="0" smtClean="0">
                <a:solidFill>
                  <a:schemeClr val="accent1"/>
                </a:solidFill>
                <a:hlinkClick r:id="rId3"/>
              </a:rPr>
              <a:t>. </a:t>
            </a:r>
            <a:r>
              <a:rPr lang="en-US" sz="1400" dirty="0" smtClean="0">
                <a:solidFill>
                  <a:schemeClr val="bg1"/>
                </a:solidFill>
              </a:rPr>
              <a:t>McKinsey Quarterly. February 2006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400" i="1" u="sng" dirty="0" smtClean="0">
                <a:solidFill>
                  <a:schemeClr val="bg1"/>
                </a:solidFill>
                <a:hlinkClick r:id="rId4"/>
              </a:rPr>
              <a:t>The Dark Side of Cross-Selling.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Harvard Business Review. December 2012</a:t>
            </a:r>
          </a:p>
          <a:p>
            <a:pPr>
              <a:spcBef>
                <a:spcPts val="800"/>
              </a:spcBef>
            </a:pPr>
            <a:r>
              <a:rPr lang="en-US" sz="1400" i="1" u="sng" dirty="0" smtClean="0">
                <a:solidFill>
                  <a:schemeClr val="bg1"/>
                </a:solidFill>
                <a:hlinkClick r:id="rId5"/>
              </a:rPr>
              <a:t>Exploring The Cutting-Edge: Predictive Marketing Analytics</a:t>
            </a:r>
            <a:r>
              <a:rPr lang="en-US" sz="1400" dirty="0" smtClean="0">
                <a:solidFill>
                  <a:schemeClr val="bg1"/>
                </a:solidFill>
              </a:rPr>
              <a:t>. Marketing Land Blog. February 2015</a:t>
            </a:r>
          </a:p>
          <a:p>
            <a:pPr>
              <a:spcBef>
                <a:spcPts val="800"/>
              </a:spcBef>
            </a:pPr>
            <a:r>
              <a:rPr lang="en-US" sz="1400" i="1" u="sng" dirty="0" smtClean="0">
                <a:solidFill>
                  <a:schemeClr val="bg1"/>
                </a:solidFill>
                <a:hlinkClick r:id="rId6"/>
              </a:rPr>
              <a:t>75 Digital Marketing Stats From Salesforce Marketing Cloud Research.</a:t>
            </a:r>
            <a:r>
              <a:rPr lang="en-US" sz="1400" dirty="0" smtClean="0">
                <a:solidFill>
                  <a:schemeClr val="bg1"/>
                </a:solidFill>
                <a:hlinkClick r:id="rId6"/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Salesforce Marketing Cloud Blog. November 2014</a:t>
            </a:r>
          </a:p>
          <a:p>
            <a:pPr>
              <a:spcBef>
                <a:spcPts val="800"/>
              </a:spcBef>
            </a:pPr>
            <a:endParaRPr lang="en-US" sz="1600" i="1" u="sng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1"/>
                </a:solidFill>
              </a:rPr>
              <a:pPr lvl="0" algn="r"/>
              <a:t>10</a:t>
            </a:fld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 descr="EMC-Tab-RGB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+mn-lt"/>
              </a:rPr>
              <a:t>© Copyright 2015 EMC Corporation. All rights reserved.</a:t>
            </a:r>
          </a:p>
        </p:txBody>
      </p:sp>
      <p:sp>
        <p:nvSpPr>
          <p:cNvPr id="41" name="checMark"/>
          <p:cNvSpPr>
            <a:spLocks/>
          </p:cNvSpPr>
          <p:nvPr/>
        </p:nvSpPr>
        <p:spPr bwMode="auto">
          <a:xfrm>
            <a:off x="3776685" y="1761812"/>
            <a:ext cx="268020" cy="221361"/>
          </a:xfrm>
          <a:custGeom>
            <a:avLst/>
            <a:gdLst>
              <a:gd name="T0" fmla="*/ 1235 w 1235"/>
              <a:gd name="T1" fmla="*/ 154 h 1020"/>
              <a:gd name="T2" fmla="*/ 1079 w 1235"/>
              <a:gd name="T3" fmla="*/ 0 h 1020"/>
              <a:gd name="T4" fmla="*/ 420 w 1235"/>
              <a:gd name="T5" fmla="*/ 673 h 1020"/>
              <a:gd name="T6" fmla="*/ 182 w 1235"/>
              <a:gd name="T7" fmla="*/ 319 h 1020"/>
              <a:gd name="T8" fmla="*/ 0 w 1235"/>
              <a:gd name="T9" fmla="*/ 444 h 1020"/>
              <a:gd name="T10" fmla="*/ 389 w 1235"/>
              <a:gd name="T11" fmla="*/ 1020 h 1020"/>
              <a:gd name="T12" fmla="*/ 389 w 1235"/>
              <a:gd name="T13" fmla="*/ 1020 h 1020"/>
              <a:gd name="T14" fmla="*/ 389 w 1235"/>
              <a:gd name="T15" fmla="*/ 1020 h 1020"/>
              <a:gd name="T16" fmla="*/ 1235 w 1235"/>
              <a:gd name="T17" fmla="*/ 154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020">
                <a:moveTo>
                  <a:pt x="1235" y="154"/>
                </a:moveTo>
                <a:lnTo>
                  <a:pt x="1079" y="0"/>
                </a:lnTo>
                <a:lnTo>
                  <a:pt x="420" y="673"/>
                </a:lnTo>
                <a:lnTo>
                  <a:pt x="182" y="319"/>
                </a:lnTo>
                <a:lnTo>
                  <a:pt x="0" y="444"/>
                </a:lnTo>
                <a:lnTo>
                  <a:pt x="389" y="1020"/>
                </a:lnTo>
                <a:lnTo>
                  <a:pt x="389" y="1020"/>
                </a:lnTo>
                <a:lnTo>
                  <a:pt x="389" y="1020"/>
                </a:lnTo>
                <a:lnTo>
                  <a:pt x="1235" y="15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hecMark"/>
          <p:cNvSpPr>
            <a:spLocks/>
          </p:cNvSpPr>
          <p:nvPr/>
        </p:nvSpPr>
        <p:spPr bwMode="auto">
          <a:xfrm>
            <a:off x="3776685" y="2253052"/>
            <a:ext cx="268020" cy="221361"/>
          </a:xfrm>
          <a:custGeom>
            <a:avLst/>
            <a:gdLst>
              <a:gd name="T0" fmla="*/ 1235 w 1235"/>
              <a:gd name="T1" fmla="*/ 154 h 1020"/>
              <a:gd name="T2" fmla="*/ 1079 w 1235"/>
              <a:gd name="T3" fmla="*/ 0 h 1020"/>
              <a:gd name="T4" fmla="*/ 420 w 1235"/>
              <a:gd name="T5" fmla="*/ 673 h 1020"/>
              <a:gd name="T6" fmla="*/ 182 w 1235"/>
              <a:gd name="T7" fmla="*/ 319 h 1020"/>
              <a:gd name="T8" fmla="*/ 0 w 1235"/>
              <a:gd name="T9" fmla="*/ 444 h 1020"/>
              <a:gd name="T10" fmla="*/ 389 w 1235"/>
              <a:gd name="T11" fmla="*/ 1020 h 1020"/>
              <a:gd name="T12" fmla="*/ 389 w 1235"/>
              <a:gd name="T13" fmla="*/ 1020 h 1020"/>
              <a:gd name="T14" fmla="*/ 389 w 1235"/>
              <a:gd name="T15" fmla="*/ 1020 h 1020"/>
              <a:gd name="T16" fmla="*/ 1235 w 1235"/>
              <a:gd name="T17" fmla="*/ 154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020">
                <a:moveTo>
                  <a:pt x="1235" y="154"/>
                </a:moveTo>
                <a:lnTo>
                  <a:pt x="1079" y="0"/>
                </a:lnTo>
                <a:lnTo>
                  <a:pt x="420" y="673"/>
                </a:lnTo>
                <a:lnTo>
                  <a:pt x="182" y="319"/>
                </a:lnTo>
                <a:lnTo>
                  <a:pt x="0" y="444"/>
                </a:lnTo>
                <a:lnTo>
                  <a:pt x="389" y="1020"/>
                </a:lnTo>
                <a:lnTo>
                  <a:pt x="389" y="1020"/>
                </a:lnTo>
                <a:lnTo>
                  <a:pt x="389" y="1020"/>
                </a:lnTo>
                <a:lnTo>
                  <a:pt x="1235" y="15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44" name="Picture 25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hlinkClick r:id="rId9" action="ppaction://hlinksldjump"/>
            </p:cNvPr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18" name="checMark"/>
          <p:cNvSpPr>
            <a:spLocks/>
          </p:cNvSpPr>
          <p:nvPr/>
        </p:nvSpPr>
        <p:spPr bwMode="auto">
          <a:xfrm>
            <a:off x="3790566" y="2704771"/>
            <a:ext cx="268020" cy="221361"/>
          </a:xfrm>
          <a:custGeom>
            <a:avLst/>
            <a:gdLst>
              <a:gd name="T0" fmla="*/ 1235 w 1235"/>
              <a:gd name="T1" fmla="*/ 154 h 1020"/>
              <a:gd name="T2" fmla="*/ 1079 w 1235"/>
              <a:gd name="T3" fmla="*/ 0 h 1020"/>
              <a:gd name="T4" fmla="*/ 420 w 1235"/>
              <a:gd name="T5" fmla="*/ 673 h 1020"/>
              <a:gd name="T6" fmla="*/ 182 w 1235"/>
              <a:gd name="T7" fmla="*/ 319 h 1020"/>
              <a:gd name="T8" fmla="*/ 0 w 1235"/>
              <a:gd name="T9" fmla="*/ 444 h 1020"/>
              <a:gd name="T10" fmla="*/ 389 w 1235"/>
              <a:gd name="T11" fmla="*/ 1020 h 1020"/>
              <a:gd name="T12" fmla="*/ 389 w 1235"/>
              <a:gd name="T13" fmla="*/ 1020 h 1020"/>
              <a:gd name="T14" fmla="*/ 389 w 1235"/>
              <a:gd name="T15" fmla="*/ 1020 h 1020"/>
              <a:gd name="T16" fmla="*/ 1235 w 1235"/>
              <a:gd name="T17" fmla="*/ 154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020">
                <a:moveTo>
                  <a:pt x="1235" y="154"/>
                </a:moveTo>
                <a:lnTo>
                  <a:pt x="1079" y="0"/>
                </a:lnTo>
                <a:lnTo>
                  <a:pt x="420" y="673"/>
                </a:lnTo>
                <a:lnTo>
                  <a:pt x="182" y="319"/>
                </a:lnTo>
                <a:lnTo>
                  <a:pt x="0" y="444"/>
                </a:lnTo>
                <a:lnTo>
                  <a:pt x="389" y="1020"/>
                </a:lnTo>
                <a:lnTo>
                  <a:pt x="389" y="1020"/>
                </a:lnTo>
                <a:lnTo>
                  <a:pt x="389" y="1020"/>
                </a:lnTo>
                <a:lnTo>
                  <a:pt x="1235" y="15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hecMark"/>
          <p:cNvSpPr>
            <a:spLocks/>
          </p:cNvSpPr>
          <p:nvPr/>
        </p:nvSpPr>
        <p:spPr bwMode="auto">
          <a:xfrm>
            <a:off x="3790566" y="3492626"/>
            <a:ext cx="268020" cy="221361"/>
          </a:xfrm>
          <a:custGeom>
            <a:avLst/>
            <a:gdLst>
              <a:gd name="T0" fmla="*/ 1235 w 1235"/>
              <a:gd name="T1" fmla="*/ 154 h 1020"/>
              <a:gd name="T2" fmla="*/ 1079 w 1235"/>
              <a:gd name="T3" fmla="*/ 0 h 1020"/>
              <a:gd name="T4" fmla="*/ 420 w 1235"/>
              <a:gd name="T5" fmla="*/ 673 h 1020"/>
              <a:gd name="T6" fmla="*/ 182 w 1235"/>
              <a:gd name="T7" fmla="*/ 319 h 1020"/>
              <a:gd name="T8" fmla="*/ 0 w 1235"/>
              <a:gd name="T9" fmla="*/ 444 h 1020"/>
              <a:gd name="T10" fmla="*/ 389 w 1235"/>
              <a:gd name="T11" fmla="*/ 1020 h 1020"/>
              <a:gd name="T12" fmla="*/ 389 w 1235"/>
              <a:gd name="T13" fmla="*/ 1020 h 1020"/>
              <a:gd name="T14" fmla="*/ 389 w 1235"/>
              <a:gd name="T15" fmla="*/ 1020 h 1020"/>
              <a:gd name="T16" fmla="*/ 1235 w 1235"/>
              <a:gd name="T17" fmla="*/ 154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020">
                <a:moveTo>
                  <a:pt x="1235" y="154"/>
                </a:moveTo>
                <a:lnTo>
                  <a:pt x="1079" y="0"/>
                </a:lnTo>
                <a:lnTo>
                  <a:pt x="420" y="673"/>
                </a:lnTo>
                <a:lnTo>
                  <a:pt x="182" y="319"/>
                </a:lnTo>
                <a:lnTo>
                  <a:pt x="0" y="444"/>
                </a:lnTo>
                <a:lnTo>
                  <a:pt x="389" y="1020"/>
                </a:lnTo>
                <a:lnTo>
                  <a:pt x="389" y="1020"/>
                </a:lnTo>
                <a:lnTo>
                  <a:pt x="389" y="1020"/>
                </a:lnTo>
                <a:lnTo>
                  <a:pt x="1235" y="15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 rot="16200000">
            <a:off x="2005249" y="-1995251"/>
            <a:ext cx="5133501" cy="914400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 descr="C:\Users\lhartley\Downloads\shutterstock_2271155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377" y="927451"/>
            <a:ext cx="3160135" cy="3160166"/>
          </a:xfrm>
          <a:prstGeom prst="ellipse">
            <a:avLst/>
          </a:prstGeom>
          <a:ln w="12700" cap="rnd">
            <a:solidFill>
              <a:schemeClr val="tx2">
                <a:lumMod val="50000"/>
              </a:schemeClr>
            </a:solidFill>
            <a:prstDash val="sysDot"/>
          </a:ln>
          <a:effectLst>
            <a:innerShdw blurRad="50800" dist="114300" dir="13500000">
              <a:schemeClr val="bg2">
                <a:alpha val="65000"/>
              </a:scheme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61085"/>
            <a:ext cx="4650377" cy="120462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Leveraging </a:t>
            </a:r>
            <a:r>
              <a:rPr lang="en-US" dirty="0" err="1" smtClean="0">
                <a:latin typeface="+mn-lt"/>
              </a:rPr>
              <a:t>emc</a:t>
            </a:r>
            <a:r>
              <a:rPr lang="en-US" dirty="0" smtClean="0">
                <a:latin typeface="+mn-lt"/>
              </a:rPr>
              <a:t> content</a:t>
            </a:r>
            <a:endParaRPr lang="en-US" dirty="0">
              <a:latin typeface="+mn-lt"/>
            </a:endParaRPr>
          </a:p>
        </p:txBody>
      </p:sp>
      <p:pic>
        <p:nvPicPr>
          <p:cNvPr id="34" name="Picture 33" descr="EMC-T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28" y="4608512"/>
            <a:ext cx="622433" cy="54133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37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2015 EMC Corporation. All rights reserved.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7988" y="925989"/>
            <a:ext cx="1427756" cy="1479457"/>
            <a:chOff x="2717988" y="925989"/>
            <a:chExt cx="1427756" cy="1479457"/>
          </a:xfrm>
        </p:grpSpPr>
        <p:grpSp>
          <p:nvGrpSpPr>
            <p:cNvPr id="3" name="Group 2"/>
            <p:cNvGrpSpPr/>
            <p:nvPr/>
          </p:nvGrpSpPr>
          <p:grpSpPr>
            <a:xfrm>
              <a:off x="2717988" y="925989"/>
              <a:ext cx="1427756" cy="1479457"/>
              <a:chOff x="1016075" y="972341"/>
              <a:chExt cx="1669975" cy="1730447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054100" y="1070838"/>
                <a:ext cx="1631950" cy="1631950"/>
              </a:xfrm>
              <a:prstGeom prst="ellipse">
                <a:avLst/>
              </a:prstGeom>
              <a:solidFill>
                <a:schemeClr val="bg2">
                  <a:alpha val="66000"/>
                </a:schemeClr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16075" y="972341"/>
                <a:ext cx="1631950" cy="1631950"/>
              </a:xfrm>
              <a:prstGeom prst="ellipse">
                <a:avLst/>
              </a:prstGeom>
              <a:solidFill>
                <a:schemeClr val="tx2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 rot="21189074">
              <a:off x="3035574" y="1172121"/>
              <a:ext cx="725500" cy="897610"/>
              <a:chOff x="-2093913" y="276225"/>
              <a:chExt cx="1833563" cy="2268538"/>
            </a:xfrm>
            <a:effectLst>
              <a:outerShdw blurRad="50800" dist="25400" dir="2700000" algn="ctr" rotWithShape="0">
                <a:schemeClr val="bg2">
                  <a:alpha val="37000"/>
                </a:schemeClr>
              </a:outerShdw>
            </a:effectLst>
          </p:grpSpPr>
          <p:sp>
            <p:nvSpPr>
              <p:cNvPr id="42" name="Freeform 398"/>
              <p:cNvSpPr>
                <a:spLocks/>
              </p:cNvSpPr>
              <p:nvPr/>
            </p:nvSpPr>
            <p:spPr bwMode="auto">
              <a:xfrm>
                <a:off x="-2093913" y="276225"/>
                <a:ext cx="1593850" cy="2174875"/>
              </a:xfrm>
              <a:custGeom>
                <a:avLst/>
                <a:gdLst>
                  <a:gd name="T0" fmla="*/ 0 w 1004"/>
                  <a:gd name="T1" fmla="*/ 1370 h 1370"/>
                  <a:gd name="T2" fmla="*/ 0 w 1004"/>
                  <a:gd name="T3" fmla="*/ 636 h 1370"/>
                  <a:gd name="T4" fmla="*/ 0 w 1004"/>
                  <a:gd name="T5" fmla="*/ 265 h 1370"/>
                  <a:gd name="T6" fmla="*/ 264 w 1004"/>
                  <a:gd name="T7" fmla="*/ 0 h 1370"/>
                  <a:gd name="T8" fmla="*/ 1004 w 1004"/>
                  <a:gd name="T9" fmla="*/ 0 h 1370"/>
                  <a:gd name="T10" fmla="*/ 1004 w 1004"/>
                  <a:gd name="T11" fmla="*/ 274 h 1370"/>
                  <a:gd name="T12" fmla="*/ 1004 w 1004"/>
                  <a:gd name="T13" fmla="*/ 636 h 1370"/>
                  <a:gd name="T14" fmla="*/ 1004 w 1004"/>
                  <a:gd name="T15" fmla="*/ 1370 h 1370"/>
                  <a:gd name="T16" fmla="*/ 0 w 1004"/>
                  <a:gd name="T17" fmla="*/ 137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4" h="1370">
                    <a:moveTo>
                      <a:pt x="0" y="1370"/>
                    </a:moveTo>
                    <a:lnTo>
                      <a:pt x="0" y="636"/>
                    </a:lnTo>
                    <a:lnTo>
                      <a:pt x="0" y="265"/>
                    </a:lnTo>
                    <a:lnTo>
                      <a:pt x="264" y="0"/>
                    </a:lnTo>
                    <a:lnTo>
                      <a:pt x="1004" y="0"/>
                    </a:lnTo>
                    <a:lnTo>
                      <a:pt x="1004" y="274"/>
                    </a:lnTo>
                    <a:lnTo>
                      <a:pt x="1004" y="636"/>
                    </a:lnTo>
                    <a:lnTo>
                      <a:pt x="1004" y="1370"/>
                    </a:lnTo>
                    <a:lnTo>
                      <a:pt x="0" y="13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99"/>
              <p:cNvSpPr>
                <a:spLocks/>
              </p:cNvSpPr>
              <p:nvPr/>
            </p:nvSpPr>
            <p:spPr bwMode="auto">
              <a:xfrm>
                <a:off x="-2093913" y="276225"/>
                <a:ext cx="1593850" cy="2174875"/>
              </a:xfrm>
              <a:custGeom>
                <a:avLst/>
                <a:gdLst>
                  <a:gd name="T0" fmla="*/ 0 w 1004"/>
                  <a:gd name="T1" fmla="*/ 1370 h 1370"/>
                  <a:gd name="T2" fmla="*/ 0 w 1004"/>
                  <a:gd name="T3" fmla="*/ 636 h 1370"/>
                  <a:gd name="T4" fmla="*/ 0 w 1004"/>
                  <a:gd name="T5" fmla="*/ 265 h 1370"/>
                  <a:gd name="T6" fmla="*/ 264 w 1004"/>
                  <a:gd name="T7" fmla="*/ 0 h 1370"/>
                  <a:gd name="T8" fmla="*/ 1004 w 1004"/>
                  <a:gd name="T9" fmla="*/ 0 h 1370"/>
                  <a:gd name="T10" fmla="*/ 1004 w 1004"/>
                  <a:gd name="T11" fmla="*/ 274 h 1370"/>
                  <a:gd name="T12" fmla="*/ 1004 w 1004"/>
                  <a:gd name="T13" fmla="*/ 636 h 1370"/>
                  <a:gd name="T14" fmla="*/ 1004 w 1004"/>
                  <a:gd name="T15" fmla="*/ 1370 h 1370"/>
                  <a:gd name="T16" fmla="*/ 0 w 1004"/>
                  <a:gd name="T17" fmla="*/ 137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4" h="1370">
                    <a:moveTo>
                      <a:pt x="0" y="1370"/>
                    </a:moveTo>
                    <a:lnTo>
                      <a:pt x="0" y="636"/>
                    </a:lnTo>
                    <a:lnTo>
                      <a:pt x="0" y="265"/>
                    </a:lnTo>
                    <a:lnTo>
                      <a:pt x="264" y="0"/>
                    </a:lnTo>
                    <a:lnTo>
                      <a:pt x="1004" y="0"/>
                    </a:lnTo>
                    <a:lnTo>
                      <a:pt x="1004" y="274"/>
                    </a:lnTo>
                    <a:lnTo>
                      <a:pt x="1004" y="636"/>
                    </a:lnTo>
                    <a:lnTo>
                      <a:pt x="1004" y="1370"/>
                    </a:lnTo>
                    <a:lnTo>
                      <a:pt x="0" y="13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00"/>
              <p:cNvSpPr>
                <a:spLocks/>
              </p:cNvSpPr>
              <p:nvPr/>
            </p:nvSpPr>
            <p:spPr bwMode="auto">
              <a:xfrm>
                <a:off x="-2093913" y="276225"/>
                <a:ext cx="419100" cy="420688"/>
              </a:xfrm>
              <a:custGeom>
                <a:avLst/>
                <a:gdLst>
                  <a:gd name="T0" fmla="*/ 264 w 264"/>
                  <a:gd name="T1" fmla="*/ 265 h 265"/>
                  <a:gd name="T2" fmla="*/ 0 w 264"/>
                  <a:gd name="T3" fmla="*/ 265 h 265"/>
                  <a:gd name="T4" fmla="*/ 264 w 264"/>
                  <a:gd name="T5" fmla="*/ 0 h 265"/>
                  <a:gd name="T6" fmla="*/ 264 w 264"/>
                  <a:gd name="T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" h="265">
                    <a:moveTo>
                      <a:pt x="264" y="265"/>
                    </a:moveTo>
                    <a:lnTo>
                      <a:pt x="0" y="265"/>
                    </a:lnTo>
                    <a:lnTo>
                      <a:pt x="264" y="0"/>
                    </a:lnTo>
                    <a:lnTo>
                      <a:pt x="264" y="26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01"/>
              <p:cNvSpPr>
                <a:spLocks/>
              </p:cNvSpPr>
              <p:nvPr/>
            </p:nvSpPr>
            <p:spPr bwMode="auto">
              <a:xfrm>
                <a:off x="-2093913" y="276225"/>
                <a:ext cx="419100" cy="420688"/>
              </a:xfrm>
              <a:custGeom>
                <a:avLst/>
                <a:gdLst>
                  <a:gd name="T0" fmla="*/ 264 w 264"/>
                  <a:gd name="T1" fmla="*/ 265 h 265"/>
                  <a:gd name="T2" fmla="*/ 0 w 264"/>
                  <a:gd name="T3" fmla="*/ 265 h 265"/>
                  <a:gd name="T4" fmla="*/ 264 w 264"/>
                  <a:gd name="T5" fmla="*/ 0 h 265"/>
                  <a:gd name="T6" fmla="*/ 264 w 264"/>
                  <a:gd name="T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" h="265">
                    <a:moveTo>
                      <a:pt x="264" y="265"/>
                    </a:moveTo>
                    <a:lnTo>
                      <a:pt x="0" y="265"/>
                    </a:lnTo>
                    <a:lnTo>
                      <a:pt x="264" y="0"/>
                    </a:lnTo>
                    <a:lnTo>
                      <a:pt x="264" y="2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02"/>
              <p:cNvSpPr>
                <a:spLocks/>
              </p:cNvSpPr>
              <p:nvPr/>
            </p:nvSpPr>
            <p:spPr bwMode="auto">
              <a:xfrm>
                <a:off x="-2093913" y="696913"/>
                <a:ext cx="419100" cy="419100"/>
              </a:xfrm>
              <a:custGeom>
                <a:avLst/>
                <a:gdLst>
                  <a:gd name="T0" fmla="*/ 264 w 264"/>
                  <a:gd name="T1" fmla="*/ 0 h 264"/>
                  <a:gd name="T2" fmla="*/ 0 w 264"/>
                  <a:gd name="T3" fmla="*/ 0 h 264"/>
                  <a:gd name="T4" fmla="*/ 0 w 264"/>
                  <a:gd name="T5" fmla="*/ 264 h 264"/>
                  <a:gd name="T6" fmla="*/ 264 w 264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" h="264">
                    <a:moveTo>
                      <a:pt x="264" y="0"/>
                    </a:moveTo>
                    <a:lnTo>
                      <a:pt x="0" y="0"/>
                    </a:lnTo>
                    <a:lnTo>
                      <a:pt x="0" y="264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03"/>
              <p:cNvSpPr>
                <a:spLocks/>
              </p:cNvSpPr>
              <p:nvPr/>
            </p:nvSpPr>
            <p:spPr bwMode="auto">
              <a:xfrm>
                <a:off x="-2093913" y="696913"/>
                <a:ext cx="419100" cy="419100"/>
              </a:xfrm>
              <a:custGeom>
                <a:avLst/>
                <a:gdLst>
                  <a:gd name="T0" fmla="*/ 264 w 264"/>
                  <a:gd name="T1" fmla="*/ 0 h 264"/>
                  <a:gd name="T2" fmla="*/ 0 w 264"/>
                  <a:gd name="T3" fmla="*/ 0 h 264"/>
                  <a:gd name="T4" fmla="*/ 0 w 264"/>
                  <a:gd name="T5" fmla="*/ 264 h 264"/>
                  <a:gd name="T6" fmla="*/ 264 w 264"/>
                  <a:gd name="T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" h="264">
                    <a:moveTo>
                      <a:pt x="264" y="0"/>
                    </a:moveTo>
                    <a:lnTo>
                      <a:pt x="0" y="0"/>
                    </a:lnTo>
                    <a:lnTo>
                      <a:pt x="0" y="264"/>
                    </a:lnTo>
                    <a:lnTo>
                      <a:pt x="2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04"/>
              <p:cNvSpPr>
                <a:spLocks noChangeArrowheads="1"/>
              </p:cNvSpPr>
              <p:nvPr/>
            </p:nvSpPr>
            <p:spPr bwMode="auto">
              <a:xfrm>
                <a:off x="-1873250" y="906463"/>
                <a:ext cx="1214438" cy="74613"/>
              </a:xfrm>
              <a:prstGeom prst="rect">
                <a:avLst/>
              </a:prstGeom>
              <a:solidFill>
                <a:srgbClr val="F5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405"/>
              <p:cNvSpPr>
                <a:spLocks noChangeArrowheads="1"/>
              </p:cNvSpPr>
              <p:nvPr/>
            </p:nvSpPr>
            <p:spPr bwMode="auto">
              <a:xfrm>
                <a:off x="-1873250" y="906463"/>
                <a:ext cx="1214438" cy="7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406"/>
              <p:cNvSpPr>
                <a:spLocks noChangeArrowheads="1"/>
              </p:cNvSpPr>
              <p:nvPr/>
            </p:nvSpPr>
            <p:spPr bwMode="auto">
              <a:xfrm>
                <a:off x="-1873250" y="1071563"/>
                <a:ext cx="1214438" cy="74613"/>
              </a:xfrm>
              <a:prstGeom prst="rect">
                <a:avLst/>
              </a:prstGeom>
              <a:solidFill>
                <a:srgbClr val="F5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407"/>
              <p:cNvSpPr>
                <a:spLocks noChangeArrowheads="1"/>
              </p:cNvSpPr>
              <p:nvPr/>
            </p:nvSpPr>
            <p:spPr bwMode="auto">
              <a:xfrm>
                <a:off x="-1873250" y="1071563"/>
                <a:ext cx="1214438" cy="7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408"/>
              <p:cNvSpPr>
                <a:spLocks noChangeArrowheads="1"/>
              </p:cNvSpPr>
              <p:nvPr/>
            </p:nvSpPr>
            <p:spPr bwMode="auto">
              <a:xfrm>
                <a:off x="-1873250" y="1236663"/>
                <a:ext cx="1214438" cy="74613"/>
              </a:xfrm>
              <a:prstGeom prst="rect">
                <a:avLst/>
              </a:prstGeom>
              <a:solidFill>
                <a:srgbClr val="F5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409"/>
              <p:cNvSpPr>
                <a:spLocks noChangeArrowheads="1"/>
              </p:cNvSpPr>
              <p:nvPr/>
            </p:nvSpPr>
            <p:spPr bwMode="auto">
              <a:xfrm>
                <a:off x="-1873250" y="1236663"/>
                <a:ext cx="1214438" cy="7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410"/>
              <p:cNvSpPr>
                <a:spLocks noChangeArrowheads="1"/>
              </p:cNvSpPr>
              <p:nvPr/>
            </p:nvSpPr>
            <p:spPr bwMode="auto">
              <a:xfrm>
                <a:off x="-1873250" y="1401763"/>
                <a:ext cx="1214438" cy="74613"/>
              </a:xfrm>
              <a:prstGeom prst="rect">
                <a:avLst/>
              </a:prstGeom>
              <a:solidFill>
                <a:srgbClr val="F5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411"/>
              <p:cNvSpPr>
                <a:spLocks noChangeArrowheads="1"/>
              </p:cNvSpPr>
              <p:nvPr/>
            </p:nvSpPr>
            <p:spPr bwMode="auto">
              <a:xfrm>
                <a:off x="-1873250" y="1401763"/>
                <a:ext cx="1214438" cy="7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412"/>
              <p:cNvSpPr>
                <a:spLocks/>
              </p:cNvSpPr>
              <p:nvPr/>
            </p:nvSpPr>
            <p:spPr bwMode="auto">
              <a:xfrm>
                <a:off x="-1363663" y="1787525"/>
                <a:ext cx="863600" cy="663575"/>
              </a:xfrm>
              <a:custGeom>
                <a:avLst/>
                <a:gdLst>
                  <a:gd name="T0" fmla="*/ 150 w 230"/>
                  <a:gd name="T1" fmla="*/ 0 h 177"/>
                  <a:gd name="T2" fmla="*/ 15 w 230"/>
                  <a:gd name="T3" fmla="*/ 9 h 177"/>
                  <a:gd name="T4" fmla="*/ 8 w 230"/>
                  <a:gd name="T5" fmla="*/ 177 h 177"/>
                  <a:gd name="T6" fmla="*/ 230 w 230"/>
                  <a:gd name="T7" fmla="*/ 177 h 177"/>
                  <a:gd name="T8" fmla="*/ 230 w 230"/>
                  <a:gd name="T9" fmla="*/ 3 h 177"/>
                  <a:gd name="T10" fmla="*/ 150 w 230"/>
                  <a:gd name="T11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0" h="177">
                    <a:moveTo>
                      <a:pt x="150" y="0"/>
                    </a:moveTo>
                    <a:cubicBezTo>
                      <a:pt x="105" y="0"/>
                      <a:pt x="60" y="3"/>
                      <a:pt x="15" y="9"/>
                    </a:cubicBezTo>
                    <a:cubicBezTo>
                      <a:pt x="3" y="65"/>
                      <a:pt x="0" y="121"/>
                      <a:pt x="8" y="177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03" y="1"/>
                      <a:pt x="177" y="0"/>
                      <a:pt x="15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13"/>
              <p:cNvSpPr>
                <a:spLocks/>
              </p:cNvSpPr>
              <p:nvPr/>
            </p:nvSpPr>
            <p:spPr bwMode="auto">
              <a:xfrm>
                <a:off x="-1317625" y="1727200"/>
                <a:ext cx="1057275" cy="817563"/>
              </a:xfrm>
              <a:custGeom>
                <a:avLst/>
                <a:gdLst>
                  <a:gd name="T0" fmla="*/ 268 w 282"/>
                  <a:gd name="T1" fmla="*/ 207 h 218"/>
                  <a:gd name="T2" fmla="*/ 14 w 282"/>
                  <a:gd name="T3" fmla="*/ 207 h 218"/>
                  <a:gd name="T4" fmla="*/ 14 w 282"/>
                  <a:gd name="T5" fmla="*/ 11 h 218"/>
                  <a:gd name="T6" fmla="*/ 268 w 282"/>
                  <a:gd name="T7" fmla="*/ 11 h 218"/>
                  <a:gd name="T8" fmla="*/ 268 w 282"/>
                  <a:gd name="T9" fmla="*/ 20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18">
                    <a:moveTo>
                      <a:pt x="268" y="207"/>
                    </a:moveTo>
                    <a:cubicBezTo>
                      <a:pt x="184" y="218"/>
                      <a:pt x="99" y="218"/>
                      <a:pt x="14" y="207"/>
                    </a:cubicBezTo>
                    <a:cubicBezTo>
                      <a:pt x="0" y="141"/>
                      <a:pt x="0" y="76"/>
                      <a:pt x="14" y="11"/>
                    </a:cubicBezTo>
                    <a:cubicBezTo>
                      <a:pt x="99" y="0"/>
                      <a:pt x="184" y="0"/>
                      <a:pt x="268" y="11"/>
                    </a:cubicBezTo>
                    <a:cubicBezTo>
                      <a:pt x="282" y="76"/>
                      <a:pt x="282" y="141"/>
                      <a:pt x="268" y="207"/>
                    </a:cubicBezTo>
                    <a:close/>
                  </a:path>
                </a:pathLst>
              </a:custGeom>
              <a:solidFill>
                <a:srgbClr val="FD6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414"/>
              <p:cNvSpPr>
                <a:spLocks/>
              </p:cNvSpPr>
              <p:nvPr/>
            </p:nvSpPr>
            <p:spPr bwMode="auto">
              <a:xfrm>
                <a:off x="-901700" y="1930400"/>
                <a:ext cx="325438" cy="412750"/>
              </a:xfrm>
              <a:custGeom>
                <a:avLst/>
                <a:gdLst>
                  <a:gd name="T0" fmla="*/ 82 w 87"/>
                  <a:gd name="T1" fmla="*/ 49 h 110"/>
                  <a:gd name="T2" fmla="*/ 82 w 87"/>
                  <a:gd name="T3" fmla="*/ 60 h 110"/>
                  <a:gd name="T4" fmla="*/ 9 w 87"/>
                  <a:gd name="T5" fmla="*/ 107 h 110"/>
                  <a:gd name="T6" fmla="*/ 0 w 87"/>
                  <a:gd name="T7" fmla="*/ 101 h 110"/>
                  <a:gd name="T8" fmla="*/ 0 w 87"/>
                  <a:gd name="T9" fmla="*/ 9 h 110"/>
                  <a:gd name="T10" fmla="*/ 9 w 87"/>
                  <a:gd name="T11" fmla="*/ 3 h 110"/>
                  <a:gd name="T12" fmla="*/ 82 w 87"/>
                  <a:gd name="T13" fmla="*/ 4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10">
                    <a:moveTo>
                      <a:pt x="82" y="49"/>
                    </a:moveTo>
                    <a:cubicBezTo>
                      <a:pt x="87" y="52"/>
                      <a:pt x="87" y="57"/>
                      <a:pt x="82" y="60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4" y="110"/>
                      <a:pt x="0" y="107"/>
                      <a:pt x="0" y="10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"/>
                      <a:pt x="4" y="0"/>
                      <a:pt x="9" y="3"/>
                    </a:cubicBezTo>
                    <a:lnTo>
                      <a:pt x="82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15"/>
              <p:cNvSpPr>
                <a:spLocks/>
              </p:cNvSpPr>
              <p:nvPr/>
            </p:nvSpPr>
            <p:spPr bwMode="auto">
              <a:xfrm>
                <a:off x="-1303338" y="2132013"/>
                <a:ext cx="1031875" cy="412750"/>
              </a:xfrm>
              <a:custGeom>
                <a:avLst/>
                <a:gdLst>
                  <a:gd name="T0" fmla="*/ 10 w 275"/>
                  <a:gd name="T1" fmla="*/ 99 h 110"/>
                  <a:gd name="T2" fmla="*/ 264 w 275"/>
                  <a:gd name="T3" fmla="*/ 99 h 110"/>
                  <a:gd name="T4" fmla="*/ 275 w 275"/>
                  <a:gd name="T5" fmla="*/ 0 h 110"/>
                  <a:gd name="T6" fmla="*/ 0 w 275"/>
                  <a:gd name="T7" fmla="*/ 0 h 110"/>
                  <a:gd name="T8" fmla="*/ 10 w 275"/>
                  <a:gd name="T9" fmla="*/ 9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110">
                    <a:moveTo>
                      <a:pt x="10" y="99"/>
                    </a:moveTo>
                    <a:cubicBezTo>
                      <a:pt x="95" y="110"/>
                      <a:pt x="180" y="110"/>
                      <a:pt x="264" y="99"/>
                    </a:cubicBezTo>
                    <a:cubicBezTo>
                      <a:pt x="271" y="66"/>
                      <a:pt x="275" y="33"/>
                      <a:pt x="2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3" y="66"/>
                      <a:pt x="10" y="99"/>
                    </a:cubicBezTo>
                    <a:close/>
                  </a:path>
                </a:pathLst>
              </a:custGeom>
              <a:solidFill>
                <a:srgbClr val="DE3F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16"/>
              <p:cNvSpPr>
                <a:spLocks/>
              </p:cNvSpPr>
              <p:nvPr/>
            </p:nvSpPr>
            <p:spPr bwMode="auto">
              <a:xfrm>
                <a:off x="-901700" y="2132013"/>
                <a:ext cx="322263" cy="211138"/>
              </a:xfrm>
              <a:custGeom>
                <a:avLst/>
                <a:gdLst>
                  <a:gd name="T0" fmla="*/ 0 w 86"/>
                  <a:gd name="T1" fmla="*/ 47 h 56"/>
                  <a:gd name="T2" fmla="*/ 9 w 86"/>
                  <a:gd name="T3" fmla="*/ 53 h 56"/>
                  <a:gd name="T4" fmla="*/ 82 w 86"/>
                  <a:gd name="T5" fmla="*/ 6 h 56"/>
                  <a:gd name="T6" fmla="*/ 86 w 86"/>
                  <a:gd name="T7" fmla="*/ 0 h 56"/>
                  <a:gd name="T8" fmla="*/ 0 w 86"/>
                  <a:gd name="T9" fmla="*/ 0 h 56"/>
                  <a:gd name="T10" fmla="*/ 0 w 86"/>
                  <a:gd name="T11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56">
                    <a:moveTo>
                      <a:pt x="0" y="47"/>
                    </a:moveTo>
                    <a:cubicBezTo>
                      <a:pt x="0" y="53"/>
                      <a:pt x="4" y="56"/>
                      <a:pt x="9" y="5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5"/>
                      <a:pt x="86" y="3"/>
                      <a:pt x="8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17"/>
              <p:cNvSpPr>
                <a:spLocks/>
              </p:cNvSpPr>
              <p:nvPr/>
            </p:nvSpPr>
            <p:spPr bwMode="auto">
              <a:xfrm>
                <a:off x="-1182688" y="374650"/>
                <a:ext cx="152400" cy="165100"/>
              </a:xfrm>
              <a:custGeom>
                <a:avLst/>
                <a:gdLst>
                  <a:gd name="T0" fmla="*/ 1 w 41"/>
                  <a:gd name="T1" fmla="*/ 0 h 44"/>
                  <a:gd name="T2" fmla="*/ 39 w 41"/>
                  <a:gd name="T3" fmla="*/ 0 h 44"/>
                  <a:gd name="T4" fmla="*/ 39 w 41"/>
                  <a:gd name="T5" fmla="*/ 11 h 44"/>
                  <a:gd name="T6" fmla="*/ 38 w 41"/>
                  <a:gd name="T7" fmla="*/ 11 h 44"/>
                  <a:gd name="T8" fmla="*/ 34 w 41"/>
                  <a:gd name="T9" fmla="*/ 5 h 44"/>
                  <a:gd name="T10" fmla="*/ 18 w 41"/>
                  <a:gd name="T11" fmla="*/ 5 h 44"/>
                  <a:gd name="T12" fmla="*/ 18 w 41"/>
                  <a:gd name="T13" fmla="*/ 18 h 44"/>
                  <a:gd name="T14" fmla="*/ 32 w 41"/>
                  <a:gd name="T15" fmla="*/ 18 h 44"/>
                  <a:gd name="T16" fmla="*/ 35 w 41"/>
                  <a:gd name="T17" fmla="*/ 13 h 44"/>
                  <a:gd name="T18" fmla="*/ 36 w 41"/>
                  <a:gd name="T19" fmla="*/ 12 h 44"/>
                  <a:gd name="T20" fmla="*/ 36 w 41"/>
                  <a:gd name="T21" fmla="*/ 28 h 44"/>
                  <a:gd name="T22" fmla="*/ 35 w 41"/>
                  <a:gd name="T23" fmla="*/ 29 h 44"/>
                  <a:gd name="T24" fmla="*/ 32 w 41"/>
                  <a:gd name="T25" fmla="*/ 23 h 44"/>
                  <a:gd name="T26" fmla="*/ 18 w 41"/>
                  <a:gd name="T27" fmla="*/ 23 h 44"/>
                  <a:gd name="T28" fmla="*/ 18 w 41"/>
                  <a:gd name="T29" fmla="*/ 39 h 44"/>
                  <a:gd name="T30" fmla="*/ 36 w 41"/>
                  <a:gd name="T31" fmla="*/ 39 h 44"/>
                  <a:gd name="T32" fmla="*/ 39 w 41"/>
                  <a:gd name="T33" fmla="*/ 31 h 44"/>
                  <a:gd name="T34" fmla="*/ 41 w 41"/>
                  <a:gd name="T35" fmla="*/ 31 h 44"/>
                  <a:gd name="T36" fmla="*/ 41 w 41"/>
                  <a:gd name="T37" fmla="*/ 44 h 44"/>
                  <a:gd name="T38" fmla="*/ 13 w 41"/>
                  <a:gd name="T39" fmla="*/ 43 h 44"/>
                  <a:gd name="T40" fmla="*/ 1 w 41"/>
                  <a:gd name="T41" fmla="*/ 44 h 44"/>
                  <a:gd name="T42" fmla="*/ 1 w 41"/>
                  <a:gd name="T43" fmla="*/ 42 h 44"/>
                  <a:gd name="T44" fmla="*/ 8 w 41"/>
                  <a:gd name="T45" fmla="*/ 33 h 44"/>
                  <a:gd name="T46" fmla="*/ 8 w 41"/>
                  <a:gd name="T47" fmla="*/ 9 h 44"/>
                  <a:gd name="T48" fmla="*/ 1 w 41"/>
                  <a:gd name="T49" fmla="*/ 1 h 44"/>
                  <a:gd name="T50" fmla="*/ 1 w 41"/>
                  <a:gd name="T5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4">
                    <a:moveTo>
                      <a:pt x="1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2"/>
                      <a:pt x="39" y="12"/>
                      <a:pt x="38" y="11"/>
                    </a:cubicBezTo>
                    <a:cubicBezTo>
                      <a:pt x="38" y="9"/>
                      <a:pt x="35" y="5"/>
                      <a:pt x="3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4" y="15"/>
                      <a:pt x="35" y="13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7"/>
                      <a:pt x="36" y="25"/>
                      <a:pt x="36" y="28"/>
                    </a:cubicBezTo>
                    <a:cubicBezTo>
                      <a:pt x="36" y="30"/>
                      <a:pt x="36" y="30"/>
                      <a:pt x="35" y="29"/>
                    </a:cubicBezTo>
                    <a:cubicBezTo>
                      <a:pt x="35" y="28"/>
                      <a:pt x="33" y="24"/>
                      <a:pt x="3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8"/>
                      <a:pt x="39" y="32"/>
                      <a:pt x="39" y="31"/>
                    </a:cubicBezTo>
                    <a:cubicBezTo>
                      <a:pt x="40" y="30"/>
                      <a:pt x="41" y="30"/>
                      <a:pt x="41" y="3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8" y="43"/>
                      <a:pt x="6" y="43"/>
                      <a:pt x="1" y="44"/>
                    </a:cubicBezTo>
                    <a:cubicBezTo>
                      <a:pt x="0" y="44"/>
                      <a:pt x="0" y="43"/>
                      <a:pt x="1" y="42"/>
                    </a:cubicBezTo>
                    <a:cubicBezTo>
                      <a:pt x="7" y="40"/>
                      <a:pt x="8" y="41"/>
                      <a:pt x="8" y="3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3"/>
                      <a:pt x="6" y="3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9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18"/>
              <p:cNvSpPr>
                <a:spLocks/>
              </p:cNvSpPr>
              <p:nvPr/>
            </p:nvSpPr>
            <p:spPr bwMode="auto">
              <a:xfrm>
                <a:off x="-1017588" y="374650"/>
                <a:ext cx="273050" cy="165100"/>
              </a:xfrm>
              <a:custGeom>
                <a:avLst/>
                <a:gdLst>
                  <a:gd name="T0" fmla="*/ 5 w 73"/>
                  <a:gd name="T1" fmla="*/ 0 h 44"/>
                  <a:gd name="T2" fmla="*/ 23 w 73"/>
                  <a:gd name="T3" fmla="*/ 0 h 44"/>
                  <a:gd name="T4" fmla="*/ 36 w 73"/>
                  <a:gd name="T5" fmla="*/ 28 h 44"/>
                  <a:gd name="T6" fmla="*/ 50 w 73"/>
                  <a:gd name="T7" fmla="*/ 0 h 44"/>
                  <a:gd name="T8" fmla="*/ 63 w 73"/>
                  <a:gd name="T9" fmla="*/ 0 h 44"/>
                  <a:gd name="T10" fmla="*/ 68 w 73"/>
                  <a:gd name="T11" fmla="*/ 0 h 44"/>
                  <a:gd name="T12" fmla="*/ 68 w 73"/>
                  <a:gd name="T13" fmla="*/ 1 h 44"/>
                  <a:gd name="T14" fmla="*/ 61 w 73"/>
                  <a:gd name="T15" fmla="*/ 5 h 44"/>
                  <a:gd name="T16" fmla="*/ 65 w 73"/>
                  <a:gd name="T17" fmla="*/ 39 h 44"/>
                  <a:gd name="T18" fmla="*/ 72 w 73"/>
                  <a:gd name="T19" fmla="*/ 43 h 44"/>
                  <a:gd name="T20" fmla="*/ 72 w 73"/>
                  <a:gd name="T21" fmla="*/ 44 h 44"/>
                  <a:gd name="T22" fmla="*/ 48 w 73"/>
                  <a:gd name="T23" fmla="*/ 44 h 44"/>
                  <a:gd name="T24" fmla="*/ 47 w 73"/>
                  <a:gd name="T25" fmla="*/ 43 h 44"/>
                  <a:gd name="T26" fmla="*/ 54 w 73"/>
                  <a:gd name="T27" fmla="*/ 39 h 44"/>
                  <a:gd name="T28" fmla="*/ 52 w 73"/>
                  <a:gd name="T29" fmla="*/ 9 h 44"/>
                  <a:gd name="T30" fmla="*/ 35 w 73"/>
                  <a:gd name="T31" fmla="*/ 44 h 44"/>
                  <a:gd name="T32" fmla="*/ 32 w 73"/>
                  <a:gd name="T33" fmla="*/ 44 h 44"/>
                  <a:gd name="T34" fmla="*/ 16 w 73"/>
                  <a:gd name="T35" fmla="*/ 10 h 44"/>
                  <a:gd name="T36" fmla="*/ 14 w 73"/>
                  <a:gd name="T37" fmla="*/ 39 h 44"/>
                  <a:gd name="T38" fmla="*/ 21 w 73"/>
                  <a:gd name="T39" fmla="*/ 42 h 44"/>
                  <a:gd name="T40" fmla="*/ 21 w 73"/>
                  <a:gd name="T41" fmla="*/ 44 h 44"/>
                  <a:gd name="T42" fmla="*/ 2 w 73"/>
                  <a:gd name="T43" fmla="*/ 44 h 44"/>
                  <a:gd name="T44" fmla="*/ 1 w 73"/>
                  <a:gd name="T45" fmla="*/ 42 h 44"/>
                  <a:gd name="T46" fmla="*/ 9 w 73"/>
                  <a:gd name="T47" fmla="*/ 31 h 44"/>
                  <a:gd name="T48" fmla="*/ 12 w 73"/>
                  <a:gd name="T49" fmla="*/ 6 h 44"/>
                  <a:gd name="T50" fmla="*/ 5 w 73"/>
                  <a:gd name="T51" fmla="*/ 1 h 44"/>
                  <a:gd name="T52" fmla="*/ 5 w 73"/>
                  <a:gd name="T5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3" h="44">
                    <a:moveTo>
                      <a:pt x="5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62" y="0"/>
                      <a:pt x="63" y="0"/>
                    </a:cubicBezTo>
                    <a:cubicBezTo>
                      <a:pt x="64" y="0"/>
                      <a:pt x="67" y="0"/>
                      <a:pt x="68" y="0"/>
                    </a:cubicBezTo>
                    <a:cubicBezTo>
                      <a:pt x="69" y="0"/>
                      <a:pt x="69" y="1"/>
                      <a:pt x="68" y="1"/>
                    </a:cubicBezTo>
                    <a:cubicBezTo>
                      <a:pt x="68" y="1"/>
                      <a:pt x="62" y="4"/>
                      <a:pt x="61" y="5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40"/>
                      <a:pt x="71" y="43"/>
                      <a:pt x="72" y="43"/>
                    </a:cubicBezTo>
                    <a:cubicBezTo>
                      <a:pt x="73" y="43"/>
                      <a:pt x="73" y="44"/>
                      <a:pt x="72" y="44"/>
                    </a:cubicBezTo>
                    <a:cubicBezTo>
                      <a:pt x="69" y="44"/>
                      <a:pt x="51" y="44"/>
                      <a:pt x="48" y="44"/>
                    </a:cubicBezTo>
                    <a:cubicBezTo>
                      <a:pt x="47" y="44"/>
                      <a:pt x="46" y="43"/>
                      <a:pt x="47" y="43"/>
                    </a:cubicBezTo>
                    <a:cubicBezTo>
                      <a:pt x="49" y="42"/>
                      <a:pt x="53" y="41"/>
                      <a:pt x="54" y="3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20" y="42"/>
                      <a:pt x="21" y="42"/>
                    </a:cubicBezTo>
                    <a:cubicBezTo>
                      <a:pt x="21" y="43"/>
                      <a:pt x="21" y="44"/>
                      <a:pt x="21" y="44"/>
                    </a:cubicBezTo>
                    <a:cubicBezTo>
                      <a:pt x="17" y="43"/>
                      <a:pt x="3" y="43"/>
                      <a:pt x="2" y="44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6" y="41"/>
                      <a:pt x="8" y="42"/>
                      <a:pt x="9" y="3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"/>
                      <a:pt x="7" y="2"/>
                      <a:pt x="5" y="1"/>
                    </a:cubicBezTo>
                    <a:cubicBezTo>
                      <a:pt x="4" y="1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rgbClr val="39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419"/>
              <p:cNvSpPr>
                <a:spLocks/>
              </p:cNvSpPr>
              <p:nvPr/>
            </p:nvSpPr>
            <p:spPr bwMode="auto">
              <a:xfrm>
                <a:off x="-766763" y="363538"/>
                <a:ext cx="157163" cy="190500"/>
              </a:xfrm>
              <a:custGeom>
                <a:avLst/>
                <a:gdLst>
                  <a:gd name="T0" fmla="*/ 41 w 42"/>
                  <a:gd name="T1" fmla="*/ 14 h 51"/>
                  <a:gd name="T2" fmla="*/ 41 w 42"/>
                  <a:gd name="T3" fmla="*/ 3 h 51"/>
                  <a:gd name="T4" fmla="*/ 13 w 42"/>
                  <a:gd name="T5" fmla="*/ 8 h 51"/>
                  <a:gd name="T6" fmla="*/ 14 w 42"/>
                  <a:gd name="T7" fmla="*/ 45 h 51"/>
                  <a:gd name="T8" fmla="*/ 41 w 42"/>
                  <a:gd name="T9" fmla="*/ 46 h 51"/>
                  <a:gd name="T10" fmla="*/ 42 w 42"/>
                  <a:gd name="T11" fmla="*/ 45 h 51"/>
                  <a:gd name="T12" fmla="*/ 42 w 42"/>
                  <a:gd name="T13" fmla="*/ 34 h 51"/>
                  <a:gd name="T14" fmla="*/ 41 w 42"/>
                  <a:gd name="T15" fmla="*/ 34 h 51"/>
                  <a:gd name="T16" fmla="*/ 37 w 42"/>
                  <a:gd name="T17" fmla="*/ 42 h 51"/>
                  <a:gd name="T18" fmla="*/ 19 w 42"/>
                  <a:gd name="T19" fmla="*/ 36 h 51"/>
                  <a:gd name="T20" fmla="*/ 20 w 42"/>
                  <a:gd name="T21" fmla="*/ 12 h 51"/>
                  <a:gd name="T22" fmla="*/ 35 w 42"/>
                  <a:gd name="T23" fmla="*/ 6 h 51"/>
                  <a:gd name="T24" fmla="*/ 39 w 42"/>
                  <a:gd name="T25" fmla="*/ 14 h 51"/>
                  <a:gd name="T26" fmla="*/ 41 w 42"/>
                  <a:gd name="T27" fmla="*/ 1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51">
                    <a:moveTo>
                      <a:pt x="41" y="14"/>
                    </a:moveTo>
                    <a:cubicBezTo>
                      <a:pt x="41" y="3"/>
                      <a:pt x="41" y="3"/>
                      <a:pt x="41" y="3"/>
                    </a:cubicBezTo>
                    <a:cubicBezTo>
                      <a:pt x="36" y="2"/>
                      <a:pt x="24" y="0"/>
                      <a:pt x="13" y="8"/>
                    </a:cubicBezTo>
                    <a:cubicBezTo>
                      <a:pt x="3" y="15"/>
                      <a:pt x="0" y="35"/>
                      <a:pt x="14" y="45"/>
                    </a:cubicBezTo>
                    <a:cubicBezTo>
                      <a:pt x="23" y="51"/>
                      <a:pt x="40" y="46"/>
                      <a:pt x="41" y="46"/>
                    </a:cubicBezTo>
                    <a:cubicBezTo>
                      <a:pt x="41" y="46"/>
                      <a:pt x="42" y="45"/>
                      <a:pt x="42" y="45"/>
                    </a:cubicBezTo>
                    <a:cubicBezTo>
                      <a:pt x="42" y="44"/>
                      <a:pt x="42" y="34"/>
                      <a:pt x="42" y="34"/>
                    </a:cubicBezTo>
                    <a:cubicBezTo>
                      <a:pt x="42" y="33"/>
                      <a:pt x="41" y="33"/>
                      <a:pt x="41" y="34"/>
                    </a:cubicBezTo>
                    <a:cubicBezTo>
                      <a:pt x="41" y="34"/>
                      <a:pt x="39" y="41"/>
                      <a:pt x="37" y="42"/>
                    </a:cubicBezTo>
                    <a:cubicBezTo>
                      <a:pt x="33" y="44"/>
                      <a:pt x="23" y="46"/>
                      <a:pt x="19" y="36"/>
                    </a:cubicBezTo>
                    <a:cubicBezTo>
                      <a:pt x="15" y="29"/>
                      <a:pt x="15" y="20"/>
                      <a:pt x="20" y="12"/>
                    </a:cubicBezTo>
                    <a:cubicBezTo>
                      <a:pt x="25" y="3"/>
                      <a:pt x="34" y="6"/>
                      <a:pt x="35" y="6"/>
                    </a:cubicBezTo>
                    <a:cubicBezTo>
                      <a:pt x="37" y="8"/>
                      <a:pt x="38" y="10"/>
                      <a:pt x="39" y="14"/>
                    </a:cubicBezTo>
                    <a:cubicBezTo>
                      <a:pt x="40" y="15"/>
                      <a:pt x="41" y="15"/>
                      <a:pt x="41" y="14"/>
                    </a:cubicBezTo>
                    <a:close/>
                  </a:path>
                </a:pathLst>
              </a:custGeom>
              <a:solidFill>
                <a:srgbClr val="39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20"/>
              <p:cNvSpPr>
                <a:spLocks/>
              </p:cNvSpPr>
              <p:nvPr/>
            </p:nvSpPr>
            <p:spPr bwMode="auto">
              <a:xfrm>
                <a:off x="-601663" y="333375"/>
                <a:ext cx="52388" cy="77788"/>
              </a:xfrm>
              <a:custGeom>
                <a:avLst/>
                <a:gdLst>
                  <a:gd name="T0" fmla="*/ 0 w 14"/>
                  <a:gd name="T1" fmla="*/ 5 h 21"/>
                  <a:gd name="T2" fmla="*/ 11 w 14"/>
                  <a:gd name="T3" fmla="*/ 3 h 21"/>
                  <a:gd name="T4" fmla="*/ 10 w 14"/>
                  <a:gd name="T5" fmla="*/ 12 h 21"/>
                  <a:gd name="T6" fmla="*/ 5 w 14"/>
                  <a:gd name="T7" fmla="*/ 17 h 21"/>
                  <a:gd name="T8" fmla="*/ 11 w 14"/>
                  <a:gd name="T9" fmla="*/ 17 h 21"/>
                  <a:gd name="T10" fmla="*/ 13 w 14"/>
                  <a:gd name="T11" fmla="*/ 14 h 21"/>
                  <a:gd name="T12" fmla="*/ 13 w 14"/>
                  <a:gd name="T13" fmla="*/ 14 h 21"/>
                  <a:gd name="T14" fmla="*/ 13 w 14"/>
                  <a:gd name="T15" fmla="*/ 21 h 21"/>
                  <a:gd name="T16" fmla="*/ 0 w 14"/>
                  <a:gd name="T17" fmla="*/ 21 h 21"/>
                  <a:gd name="T18" fmla="*/ 0 w 14"/>
                  <a:gd name="T19" fmla="*/ 18 h 21"/>
                  <a:gd name="T20" fmla="*/ 7 w 14"/>
                  <a:gd name="T21" fmla="*/ 11 h 21"/>
                  <a:gd name="T22" fmla="*/ 2 w 14"/>
                  <a:gd name="T23" fmla="*/ 6 h 21"/>
                  <a:gd name="T24" fmla="*/ 0 w 14"/>
                  <a:gd name="T2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5"/>
                    </a:moveTo>
                    <a:cubicBezTo>
                      <a:pt x="5" y="0"/>
                      <a:pt x="10" y="2"/>
                      <a:pt x="11" y="3"/>
                    </a:cubicBezTo>
                    <a:cubicBezTo>
                      <a:pt x="13" y="5"/>
                      <a:pt x="14" y="8"/>
                      <a:pt x="10" y="12"/>
                    </a:cubicBezTo>
                    <a:cubicBezTo>
                      <a:pt x="9" y="14"/>
                      <a:pt x="5" y="17"/>
                      <a:pt x="5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5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5"/>
                      <a:pt x="13" y="21"/>
                      <a:pt x="13" y="21"/>
                    </a:cubicBezTo>
                    <a:cubicBezTo>
                      <a:pt x="11" y="21"/>
                      <a:pt x="1" y="21"/>
                      <a:pt x="0" y="2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6"/>
                      <a:pt x="5" y="13"/>
                      <a:pt x="7" y="11"/>
                    </a:cubicBezTo>
                    <a:cubicBezTo>
                      <a:pt x="9" y="9"/>
                      <a:pt x="9" y="2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39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21"/>
              <p:cNvSpPr>
                <a:spLocks noEditPoints="1"/>
              </p:cNvSpPr>
              <p:nvPr/>
            </p:nvSpPr>
            <p:spPr bwMode="auto">
              <a:xfrm>
                <a:off x="-598488" y="501650"/>
                <a:ext cx="26988" cy="26988"/>
              </a:xfrm>
              <a:custGeom>
                <a:avLst/>
                <a:gdLst>
                  <a:gd name="T0" fmla="*/ 4 w 7"/>
                  <a:gd name="T1" fmla="*/ 0 h 7"/>
                  <a:gd name="T2" fmla="*/ 7 w 7"/>
                  <a:gd name="T3" fmla="*/ 4 h 7"/>
                  <a:gd name="T4" fmla="*/ 4 w 7"/>
                  <a:gd name="T5" fmla="*/ 7 h 7"/>
                  <a:gd name="T6" fmla="*/ 0 w 7"/>
                  <a:gd name="T7" fmla="*/ 4 h 7"/>
                  <a:gd name="T8" fmla="*/ 4 w 7"/>
                  <a:gd name="T9" fmla="*/ 0 h 7"/>
                  <a:gd name="T10" fmla="*/ 4 w 7"/>
                  <a:gd name="T11" fmla="*/ 1 h 7"/>
                  <a:gd name="T12" fmla="*/ 1 w 7"/>
                  <a:gd name="T13" fmla="*/ 4 h 7"/>
                  <a:gd name="T14" fmla="*/ 4 w 7"/>
                  <a:gd name="T15" fmla="*/ 6 h 7"/>
                  <a:gd name="T16" fmla="*/ 6 w 7"/>
                  <a:gd name="T17" fmla="*/ 4 h 7"/>
                  <a:gd name="T18" fmla="*/ 4 w 7"/>
                  <a:gd name="T19" fmla="*/ 1 h 7"/>
                  <a:gd name="T20" fmla="*/ 3 w 7"/>
                  <a:gd name="T21" fmla="*/ 6 h 7"/>
                  <a:gd name="T22" fmla="*/ 2 w 7"/>
                  <a:gd name="T23" fmla="*/ 6 h 7"/>
                  <a:gd name="T24" fmla="*/ 2 w 7"/>
                  <a:gd name="T25" fmla="*/ 2 h 7"/>
                  <a:gd name="T26" fmla="*/ 3 w 7"/>
                  <a:gd name="T27" fmla="*/ 2 h 7"/>
                  <a:gd name="T28" fmla="*/ 5 w 7"/>
                  <a:gd name="T29" fmla="*/ 2 h 7"/>
                  <a:gd name="T30" fmla="*/ 5 w 7"/>
                  <a:gd name="T31" fmla="*/ 3 h 7"/>
                  <a:gd name="T32" fmla="*/ 4 w 7"/>
                  <a:gd name="T33" fmla="*/ 4 h 7"/>
                  <a:gd name="T34" fmla="*/ 4 w 7"/>
                  <a:gd name="T35" fmla="*/ 4 h 7"/>
                  <a:gd name="T36" fmla="*/ 5 w 7"/>
                  <a:gd name="T37" fmla="*/ 5 h 7"/>
                  <a:gd name="T38" fmla="*/ 5 w 7"/>
                  <a:gd name="T39" fmla="*/ 6 h 7"/>
                  <a:gd name="T40" fmla="*/ 4 w 7"/>
                  <a:gd name="T41" fmla="*/ 6 h 7"/>
                  <a:gd name="T42" fmla="*/ 4 w 7"/>
                  <a:gd name="T43" fmla="*/ 5 h 7"/>
                  <a:gd name="T44" fmla="*/ 3 w 7"/>
                  <a:gd name="T45" fmla="*/ 4 h 7"/>
                  <a:gd name="T46" fmla="*/ 3 w 7"/>
                  <a:gd name="T47" fmla="*/ 4 h 7"/>
                  <a:gd name="T48" fmla="*/ 3 w 7"/>
                  <a:gd name="T49" fmla="*/ 6 h 7"/>
                  <a:gd name="T50" fmla="*/ 3 w 7"/>
                  <a:gd name="T51" fmla="*/ 3 h 7"/>
                  <a:gd name="T52" fmla="*/ 3 w 7"/>
                  <a:gd name="T53" fmla="*/ 3 h 7"/>
                  <a:gd name="T54" fmla="*/ 4 w 7"/>
                  <a:gd name="T55" fmla="*/ 3 h 7"/>
                  <a:gd name="T56" fmla="*/ 3 w 7"/>
                  <a:gd name="T57" fmla="*/ 2 h 7"/>
                  <a:gd name="T58" fmla="*/ 3 w 7"/>
                  <a:gd name="T59" fmla="*/ 2 h 7"/>
                  <a:gd name="T60" fmla="*/ 3 w 7"/>
                  <a:gd name="T6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" h="7">
                    <a:moveTo>
                      <a:pt x="4" y="0"/>
                    </a:moveTo>
                    <a:cubicBezTo>
                      <a:pt x="5" y="0"/>
                      <a:pt x="7" y="2"/>
                      <a:pt x="7" y="4"/>
                    </a:cubicBezTo>
                    <a:cubicBezTo>
                      <a:pt x="7" y="5"/>
                      <a:pt x="5" y="7"/>
                      <a:pt x="4" y="7"/>
                    </a:cubicBezTo>
                    <a:cubicBezTo>
                      <a:pt x="2" y="7"/>
                      <a:pt x="0" y="5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  <a:moveTo>
                      <a:pt x="4" y="1"/>
                    </a:moveTo>
                    <a:cubicBezTo>
                      <a:pt x="2" y="1"/>
                      <a:pt x="1" y="2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6"/>
                      <a:pt x="6" y="5"/>
                      <a:pt x="6" y="4"/>
                    </a:cubicBezTo>
                    <a:cubicBezTo>
                      <a:pt x="6" y="2"/>
                      <a:pt x="5" y="1"/>
                      <a:pt x="4" y="1"/>
                    </a:cubicBezTo>
                    <a:close/>
                    <a:moveTo>
                      <a:pt x="3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3" y="6"/>
                    </a:ln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422"/>
              <p:cNvSpPr>
                <a:spLocks noEditPoints="1"/>
              </p:cNvSpPr>
              <p:nvPr/>
            </p:nvSpPr>
            <p:spPr bwMode="auto">
              <a:xfrm>
                <a:off x="-598488" y="501650"/>
                <a:ext cx="26988" cy="26988"/>
              </a:xfrm>
              <a:custGeom>
                <a:avLst/>
                <a:gdLst>
                  <a:gd name="T0" fmla="*/ 4 w 7"/>
                  <a:gd name="T1" fmla="*/ 0 h 7"/>
                  <a:gd name="T2" fmla="*/ 7 w 7"/>
                  <a:gd name="T3" fmla="*/ 4 h 7"/>
                  <a:gd name="T4" fmla="*/ 4 w 7"/>
                  <a:gd name="T5" fmla="*/ 7 h 7"/>
                  <a:gd name="T6" fmla="*/ 0 w 7"/>
                  <a:gd name="T7" fmla="*/ 4 h 7"/>
                  <a:gd name="T8" fmla="*/ 4 w 7"/>
                  <a:gd name="T9" fmla="*/ 0 h 7"/>
                  <a:gd name="T10" fmla="*/ 4 w 7"/>
                  <a:gd name="T11" fmla="*/ 1 h 7"/>
                  <a:gd name="T12" fmla="*/ 1 w 7"/>
                  <a:gd name="T13" fmla="*/ 4 h 7"/>
                  <a:gd name="T14" fmla="*/ 4 w 7"/>
                  <a:gd name="T15" fmla="*/ 6 h 7"/>
                  <a:gd name="T16" fmla="*/ 6 w 7"/>
                  <a:gd name="T17" fmla="*/ 4 h 7"/>
                  <a:gd name="T18" fmla="*/ 4 w 7"/>
                  <a:gd name="T19" fmla="*/ 1 h 7"/>
                  <a:gd name="T20" fmla="*/ 3 w 7"/>
                  <a:gd name="T21" fmla="*/ 6 h 7"/>
                  <a:gd name="T22" fmla="*/ 2 w 7"/>
                  <a:gd name="T23" fmla="*/ 6 h 7"/>
                  <a:gd name="T24" fmla="*/ 2 w 7"/>
                  <a:gd name="T25" fmla="*/ 2 h 7"/>
                  <a:gd name="T26" fmla="*/ 3 w 7"/>
                  <a:gd name="T27" fmla="*/ 2 h 7"/>
                  <a:gd name="T28" fmla="*/ 5 w 7"/>
                  <a:gd name="T29" fmla="*/ 2 h 7"/>
                  <a:gd name="T30" fmla="*/ 5 w 7"/>
                  <a:gd name="T31" fmla="*/ 3 h 7"/>
                  <a:gd name="T32" fmla="*/ 4 w 7"/>
                  <a:gd name="T33" fmla="*/ 4 h 7"/>
                  <a:gd name="T34" fmla="*/ 4 w 7"/>
                  <a:gd name="T35" fmla="*/ 4 h 7"/>
                  <a:gd name="T36" fmla="*/ 5 w 7"/>
                  <a:gd name="T37" fmla="*/ 5 h 7"/>
                  <a:gd name="T38" fmla="*/ 5 w 7"/>
                  <a:gd name="T39" fmla="*/ 6 h 7"/>
                  <a:gd name="T40" fmla="*/ 4 w 7"/>
                  <a:gd name="T41" fmla="*/ 6 h 7"/>
                  <a:gd name="T42" fmla="*/ 4 w 7"/>
                  <a:gd name="T43" fmla="*/ 5 h 7"/>
                  <a:gd name="T44" fmla="*/ 3 w 7"/>
                  <a:gd name="T45" fmla="*/ 4 h 7"/>
                  <a:gd name="T46" fmla="*/ 3 w 7"/>
                  <a:gd name="T47" fmla="*/ 4 h 7"/>
                  <a:gd name="T48" fmla="*/ 3 w 7"/>
                  <a:gd name="T49" fmla="*/ 6 h 7"/>
                  <a:gd name="T50" fmla="*/ 3 w 7"/>
                  <a:gd name="T51" fmla="*/ 3 h 7"/>
                  <a:gd name="T52" fmla="*/ 3 w 7"/>
                  <a:gd name="T53" fmla="*/ 3 h 7"/>
                  <a:gd name="T54" fmla="*/ 4 w 7"/>
                  <a:gd name="T55" fmla="*/ 3 h 7"/>
                  <a:gd name="T56" fmla="*/ 3 w 7"/>
                  <a:gd name="T57" fmla="*/ 2 h 7"/>
                  <a:gd name="T58" fmla="*/ 3 w 7"/>
                  <a:gd name="T59" fmla="*/ 2 h 7"/>
                  <a:gd name="T60" fmla="*/ 3 w 7"/>
                  <a:gd name="T6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" h="7">
                    <a:moveTo>
                      <a:pt x="4" y="0"/>
                    </a:moveTo>
                    <a:cubicBezTo>
                      <a:pt x="5" y="0"/>
                      <a:pt x="7" y="2"/>
                      <a:pt x="7" y="4"/>
                    </a:cubicBezTo>
                    <a:cubicBezTo>
                      <a:pt x="7" y="5"/>
                      <a:pt x="5" y="7"/>
                      <a:pt x="4" y="7"/>
                    </a:cubicBezTo>
                    <a:cubicBezTo>
                      <a:pt x="2" y="7"/>
                      <a:pt x="0" y="5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  <a:moveTo>
                      <a:pt x="4" y="1"/>
                    </a:moveTo>
                    <a:cubicBezTo>
                      <a:pt x="2" y="1"/>
                      <a:pt x="1" y="2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6"/>
                      <a:pt x="6" y="5"/>
                      <a:pt x="6" y="4"/>
                    </a:cubicBezTo>
                    <a:cubicBezTo>
                      <a:pt x="6" y="2"/>
                      <a:pt x="5" y="1"/>
                      <a:pt x="4" y="1"/>
                    </a:cubicBezTo>
                    <a:close/>
                    <a:moveTo>
                      <a:pt x="3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3" y="6"/>
                    </a:ln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399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8" name="Rectangle 67">
            <a:hlinkClick r:id="rId6" action="ppaction://hlinksldjump"/>
          </p:cNvPr>
          <p:cNvSpPr/>
          <p:nvPr/>
        </p:nvSpPr>
        <p:spPr>
          <a:xfrm>
            <a:off x="8040914" y="0"/>
            <a:ext cx="1103086" cy="1088571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5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28" y="-1"/>
            <a:ext cx="3429000" cy="5143501"/>
          </a:xfrm>
          <a:prstGeom prst="rect">
            <a:avLst/>
          </a:prstGeom>
        </p:spPr>
      </p:pic>
      <p:sp>
        <p:nvSpPr>
          <p:cNvPr id="29" name="Isosceles Triangle 28"/>
          <p:cNvSpPr/>
          <p:nvPr/>
        </p:nvSpPr>
        <p:spPr>
          <a:xfrm rot="16200000" flipH="1">
            <a:off x="111407" y="-120373"/>
            <a:ext cx="5143502" cy="5384248"/>
          </a:xfrm>
          <a:custGeom>
            <a:avLst/>
            <a:gdLst/>
            <a:ahLst/>
            <a:cxnLst/>
            <a:rect l="l" t="t" r="r" b="b"/>
            <a:pathLst>
              <a:path w="5143502" h="5384248">
                <a:moveTo>
                  <a:pt x="0" y="0"/>
                </a:moveTo>
                <a:lnTo>
                  <a:pt x="0" y="5384248"/>
                </a:lnTo>
                <a:lnTo>
                  <a:pt x="2411731" y="5384248"/>
                </a:lnTo>
                <a:lnTo>
                  <a:pt x="2571751" y="5201368"/>
                </a:lnTo>
                <a:lnTo>
                  <a:pt x="2731771" y="5384248"/>
                </a:lnTo>
                <a:lnTo>
                  <a:pt x="5143502" y="5384248"/>
                </a:lnTo>
                <a:lnTo>
                  <a:pt x="51435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1"/>
                </a:solidFill>
              </a:rPr>
              <a:pPr lvl="0" algn="r"/>
              <a:t>3</a:t>
            </a:fld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6" name="Picture 15" descr="EMC-Tab-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625" y="1874113"/>
            <a:ext cx="4588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Learn about account targeting techniques, the important “segment of one” concept; and why sales collaboration is an essential part of success for this practice.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349625" y="821557"/>
            <a:ext cx="4588136" cy="558090"/>
          </a:xfrm>
          <a:prstGeom prst="rect">
            <a:avLst/>
          </a:prstGeom>
        </p:spPr>
        <p:txBody>
          <a:bodyPr lIns="91440" rIns="9144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all" dirty="0" smtClean="0">
                <a:solidFill>
                  <a:schemeClr val="tx2"/>
                </a:solidFill>
                <a:latin typeface="+mn-lt"/>
                <a:cs typeface="Architects Daughter"/>
              </a:rPr>
              <a:t>Marketing Academy Course: </a:t>
            </a:r>
            <a:r>
              <a:rPr lang="en-US" sz="1800" b="1" cap="all" dirty="0" smtClean="0">
                <a:solidFill>
                  <a:schemeClr val="tx2"/>
                </a:solidFill>
                <a:latin typeface="+mn-lt"/>
                <a:cs typeface="Architects Daughter"/>
              </a:rPr>
              <a:t>account-based marketing</a:t>
            </a:r>
            <a:endParaRPr lang="en-US" sz="1800" b="1" cap="all" dirty="0">
              <a:solidFill>
                <a:schemeClr val="tx2"/>
              </a:solidFill>
              <a:latin typeface="+mn-lt"/>
              <a:cs typeface="Architects Daughter"/>
            </a:endParaRPr>
          </a:p>
        </p:txBody>
      </p:sp>
      <p:sp>
        <p:nvSpPr>
          <p:cNvPr id="10" name="Rectangle 9"/>
          <p:cNvSpPr/>
          <p:nvPr/>
        </p:nvSpPr>
        <p:spPr>
          <a:xfrm rot="16200000" flipH="1">
            <a:off x="2180801" y="1949017"/>
            <a:ext cx="1004713" cy="5384253"/>
          </a:xfrm>
          <a:custGeom>
            <a:avLst/>
            <a:gdLst/>
            <a:ahLst/>
            <a:cxnLst/>
            <a:rect l="l" t="t" r="r" b="b"/>
            <a:pathLst>
              <a:path w="1004713" h="5384253">
                <a:moveTo>
                  <a:pt x="1" y="0"/>
                </a:moveTo>
                <a:lnTo>
                  <a:pt x="1" y="2532107"/>
                </a:lnTo>
                <a:lnTo>
                  <a:pt x="182881" y="2692127"/>
                </a:lnTo>
                <a:lnTo>
                  <a:pt x="1" y="2852146"/>
                </a:lnTo>
                <a:lnTo>
                  <a:pt x="1" y="5384253"/>
                </a:lnTo>
                <a:lnTo>
                  <a:pt x="1004713" y="5384253"/>
                </a:lnTo>
                <a:lnTo>
                  <a:pt x="1004713" y="0"/>
                </a:lnTo>
                <a:close/>
                <a:moveTo>
                  <a:pt x="0" y="2532107"/>
                </a:moveTo>
                <a:lnTo>
                  <a:pt x="0" y="2852147"/>
                </a:lnTo>
                <a:lnTo>
                  <a:pt x="1" y="2852146"/>
                </a:lnTo>
                <a:lnTo>
                  <a:pt x="1" y="2532107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25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>
              <a:hlinkClick r:id="rId6" action="ppaction://hlinksldjump"/>
            </p:cNvPr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92" y="1529979"/>
            <a:ext cx="9142413" cy="726141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Architects Daughter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576" y="4416791"/>
            <a:ext cx="390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hlinkClick r:id="rId7"/>
              </a:rPr>
              <a:t>Visit the Marketing Academy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+mn-lt"/>
              </a:rPr>
              <a:t>© Copyright 2015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31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6457" y="-1"/>
            <a:ext cx="4107543" cy="5143501"/>
          </a:xfrm>
          <a:prstGeom prst="rect">
            <a:avLst/>
          </a:prstGeom>
        </p:spPr>
      </p:pic>
      <p:sp>
        <p:nvSpPr>
          <p:cNvPr id="29" name="Isosceles Triangle 28"/>
          <p:cNvSpPr/>
          <p:nvPr/>
        </p:nvSpPr>
        <p:spPr>
          <a:xfrm rot="16200000" flipH="1">
            <a:off x="111407" y="-120373"/>
            <a:ext cx="5143502" cy="5384248"/>
          </a:xfrm>
          <a:custGeom>
            <a:avLst/>
            <a:gdLst/>
            <a:ahLst/>
            <a:cxnLst/>
            <a:rect l="l" t="t" r="r" b="b"/>
            <a:pathLst>
              <a:path w="5143502" h="5384248">
                <a:moveTo>
                  <a:pt x="0" y="0"/>
                </a:moveTo>
                <a:lnTo>
                  <a:pt x="0" y="5384248"/>
                </a:lnTo>
                <a:lnTo>
                  <a:pt x="2411731" y="5384248"/>
                </a:lnTo>
                <a:lnTo>
                  <a:pt x="2571751" y="5201368"/>
                </a:lnTo>
                <a:lnTo>
                  <a:pt x="2731771" y="5384248"/>
                </a:lnTo>
                <a:lnTo>
                  <a:pt x="5143502" y="5384248"/>
                </a:lnTo>
                <a:lnTo>
                  <a:pt x="51435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1"/>
                </a:solidFill>
              </a:rPr>
              <a:pPr lvl="0" algn="r"/>
              <a:t>4</a:t>
            </a:fld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6" name="Picture 15" descr="EMC-Tab-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625" y="1965033"/>
            <a:ext cx="458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Learn how to leverage search, mobile, email, paid media and other digital tactics to optimize your digital marketing mix. 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349625" y="937669"/>
            <a:ext cx="4446662" cy="558090"/>
          </a:xfrm>
          <a:prstGeom prst="rect">
            <a:avLst/>
          </a:prstGeom>
        </p:spPr>
        <p:txBody>
          <a:bodyPr lIns="91440" rIns="9144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all" dirty="0" smtClean="0">
                <a:solidFill>
                  <a:schemeClr val="tx2"/>
                </a:solidFill>
                <a:latin typeface="+mn-lt"/>
                <a:cs typeface="Architects Daughter"/>
              </a:rPr>
              <a:t>Marketing academy course: </a:t>
            </a:r>
            <a:r>
              <a:rPr lang="en-US" sz="1800" b="1" cap="all" dirty="0" smtClean="0">
                <a:solidFill>
                  <a:schemeClr val="tx2"/>
                </a:solidFill>
                <a:latin typeface="+mn-lt"/>
                <a:cs typeface="Architects Daughter"/>
              </a:rPr>
              <a:t>integrated digital marketing</a:t>
            </a:r>
            <a:endParaRPr lang="en-US" sz="1800" b="1" cap="all" dirty="0">
              <a:solidFill>
                <a:schemeClr val="tx2"/>
              </a:solidFill>
              <a:latin typeface="+mn-lt"/>
              <a:cs typeface="Architects Daughter"/>
            </a:endParaRPr>
          </a:p>
        </p:txBody>
      </p:sp>
      <p:sp>
        <p:nvSpPr>
          <p:cNvPr id="10" name="Rectangle 9"/>
          <p:cNvSpPr/>
          <p:nvPr/>
        </p:nvSpPr>
        <p:spPr>
          <a:xfrm rot="16200000" flipH="1">
            <a:off x="2180801" y="1838558"/>
            <a:ext cx="1004713" cy="5384253"/>
          </a:xfrm>
          <a:custGeom>
            <a:avLst/>
            <a:gdLst/>
            <a:ahLst/>
            <a:cxnLst/>
            <a:rect l="l" t="t" r="r" b="b"/>
            <a:pathLst>
              <a:path w="1004713" h="5384253">
                <a:moveTo>
                  <a:pt x="1" y="0"/>
                </a:moveTo>
                <a:lnTo>
                  <a:pt x="1" y="2532107"/>
                </a:lnTo>
                <a:lnTo>
                  <a:pt x="182881" y="2692127"/>
                </a:lnTo>
                <a:lnTo>
                  <a:pt x="1" y="2852146"/>
                </a:lnTo>
                <a:lnTo>
                  <a:pt x="1" y="5384253"/>
                </a:lnTo>
                <a:lnTo>
                  <a:pt x="1004713" y="5384253"/>
                </a:lnTo>
                <a:lnTo>
                  <a:pt x="1004713" y="0"/>
                </a:lnTo>
                <a:close/>
                <a:moveTo>
                  <a:pt x="0" y="2532107"/>
                </a:moveTo>
                <a:lnTo>
                  <a:pt x="0" y="2852147"/>
                </a:lnTo>
                <a:lnTo>
                  <a:pt x="1" y="2852146"/>
                </a:lnTo>
                <a:lnTo>
                  <a:pt x="1" y="2532107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25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>
              <a:hlinkClick r:id="rId6" action="ppaction://hlinksldjump"/>
            </p:cNvPr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92" y="1529979"/>
            <a:ext cx="9142413" cy="726141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Architects Daughter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576" y="4325155"/>
            <a:ext cx="390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hlinkClick r:id="rId7"/>
              </a:rPr>
              <a:t>Visit the Marketing Academy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+mn-lt"/>
              </a:rPr>
              <a:t>© Copyright 2015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7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13" y="-1"/>
            <a:ext cx="3429000" cy="5143500"/>
          </a:xfrm>
          <a:prstGeom prst="rect">
            <a:avLst/>
          </a:prstGeom>
        </p:spPr>
      </p:pic>
      <p:sp>
        <p:nvSpPr>
          <p:cNvPr id="29" name="Isosceles Triangle 28"/>
          <p:cNvSpPr/>
          <p:nvPr/>
        </p:nvSpPr>
        <p:spPr>
          <a:xfrm rot="16200000" flipH="1">
            <a:off x="279022" y="-287989"/>
            <a:ext cx="5143502" cy="5719479"/>
          </a:xfrm>
          <a:custGeom>
            <a:avLst/>
            <a:gdLst/>
            <a:ahLst/>
            <a:cxnLst/>
            <a:rect l="l" t="t" r="r" b="b"/>
            <a:pathLst>
              <a:path w="5143502" h="5384248">
                <a:moveTo>
                  <a:pt x="0" y="0"/>
                </a:moveTo>
                <a:lnTo>
                  <a:pt x="0" y="5384248"/>
                </a:lnTo>
                <a:lnTo>
                  <a:pt x="2411731" y="5384248"/>
                </a:lnTo>
                <a:lnTo>
                  <a:pt x="2571751" y="5201368"/>
                </a:lnTo>
                <a:lnTo>
                  <a:pt x="2731771" y="5384248"/>
                </a:lnTo>
                <a:lnTo>
                  <a:pt x="5143502" y="5384248"/>
                </a:lnTo>
                <a:lnTo>
                  <a:pt x="51435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1"/>
                </a:solidFill>
              </a:rPr>
              <a:pPr lvl="0" algn="r"/>
              <a:t>5</a:t>
            </a:fld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6" name="Picture 15" descr="EMC-Tab-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625" y="1874113"/>
            <a:ext cx="4588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This online resource was created by EMC to helps partners build technology refresh campaigns around VNX, VMAX, and Isilon products and also upsell with complementary solutions.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349625" y="821557"/>
            <a:ext cx="4588136" cy="558090"/>
          </a:xfrm>
          <a:prstGeom prst="rect">
            <a:avLst/>
          </a:prstGeom>
        </p:spPr>
        <p:txBody>
          <a:bodyPr lIns="91440" rIns="9144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cap="all" dirty="0" smtClean="0">
                <a:solidFill>
                  <a:schemeClr val="tx2"/>
                </a:solidFill>
                <a:latin typeface="+mn-lt"/>
                <a:cs typeface="Architects Daughter"/>
              </a:rPr>
              <a:t>Technology refresh selling guide</a:t>
            </a:r>
            <a:endParaRPr lang="en-US" sz="1800" b="1" cap="all" dirty="0">
              <a:solidFill>
                <a:schemeClr val="tx2"/>
              </a:solidFill>
              <a:latin typeface="+mn-lt"/>
              <a:cs typeface="Architects Daughter"/>
            </a:endParaRPr>
          </a:p>
        </p:txBody>
      </p:sp>
      <p:sp>
        <p:nvSpPr>
          <p:cNvPr id="10" name="Rectangle 9"/>
          <p:cNvSpPr/>
          <p:nvPr/>
        </p:nvSpPr>
        <p:spPr>
          <a:xfrm rot="16200000" flipH="1">
            <a:off x="2180801" y="1949017"/>
            <a:ext cx="1004713" cy="5384253"/>
          </a:xfrm>
          <a:custGeom>
            <a:avLst/>
            <a:gdLst/>
            <a:ahLst/>
            <a:cxnLst/>
            <a:rect l="l" t="t" r="r" b="b"/>
            <a:pathLst>
              <a:path w="1004713" h="5384253">
                <a:moveTo>
                  <a:pt x="1" y="0"/>
                </a:moveTo>
                <a:lnTo>
                  <a:pt x="1" y="2532107"/>
                </a:lnTo>
                <a:lnTo>
                  <a:pt x="182881" y="2692127"/>
                </a:lnTo>
                <a:lnTo>
                  <a:pt x="1" y="2852146"/>
                </a:lnTo>
                <a:lnTo>
                  <a:pt x="1" y="5384253"/>
                </a:lnTo>
                <a:lnTo>
                  <a:pt x="1004713" y="5384253"/>
                </a:lnTo>
                <a:lnTo>
                  <a:pt x="1004713" y="0"/>
                </a:lnTo>
                <a:close/>
                <a:moveTo>
                  <a:pt x="0" y="2532107"/>
                </a:moveTo>
                <a:lnTo>
                  <a:pt x="0" y="2852147"/>
                </a:lnTo>
                <a:lnTo>
                  <a:pt x="1" y="2852146"/>
                </a:lnTo>
                <a:lnTo>
                  <a:pt x="1" y="2532107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25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>
              <a:hlinkClick r:id="rId6" action="ppaction://hlinksldjump"/>
            </p:cNvPr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92" y="1529979"/>
            <a:ext cx="9142413" cy="726141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Architects Daughter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576" y="4416791"/>
            <a:ext cx="390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/>
                </a:solidFill>
                <a:hlinkClick r:id="rId7"/>
              </a:rPr>
              <a:t>Visit the Selling Guide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+mn-lt"/>
              </a:rPr>
              <a:t>© Copyright 2015 EMC Corporation.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459" y="3542273"/>
            <a:ext cx="47697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/>
                </a:solidFill>
                <a:hlinkClick r:id="rId8"/>
              </a:rPr>
              <a:t>Document: Why You Should Upgrade Your </a:t>
            </a:r>
            <a:r>
              <a:rPr lang="en-US" sz="1600" dirty="0" err="1" smtClean="0">
                <a:solidFill>
                  <a:schemeClr val="bg2"/>
                </a:solidFill>
                <a:hlinkClick r:id="rId8"/>
              </a:rPr>
              <a:t>Clariion</a:t>
            </a:r>
            <a:r>
              <a:rPr lang="en-US" sz="1600" dirty="0" smtClean="0">
                <a:solidFill>
                  <a:schemeClr val="bg2"/>
                </a:solidFill>
                <a:hlinkClick r:id="rId8"/>
              </a:rPr>
              <a:t> Or Celera To A Next Generation VNX </a:t>
            </a:r>
            <a:endParaRPr lang="en-US" sz="16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801100" y="5033045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 defTabSz="457154"/>
            <a:fld id="{61F684CE-B7BB-4223-BA2B-B47808B845F1}" type="slidenum">
              <a:rPr lang="en-US">
                <a:solidFill>
                  <a:srgbClr val="717074"/>
                </a:solidFill>
              </a:rPr>
              <a:pPr algn="r" defTabSz="457154"/>
              <a:t>6</a:t>
            </a:fld>
            <a:endParaRPr lang="en-US" dirty="0">
              <a:solidFill>
                <a:srgbClr val="71707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7" y="2725624"/>
            <a:ext cx="9142414" cy="2417876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EMC-Tab-RGB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gray">
          <a:xfrm>
            <a:off x="366717" y="5033045"/>
            <a:ext cx="21736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66">
              <a:defRPr/>
            </a:pPr>
            <a:r>
              <a:rPr lang="en-US" sz="600" dirty="0">
                <a:solidFill>
                  <a:srgbClr val="717074"/>
                </a:solidFill>
              </a:rPr>
              <a:t>© Copyright 2015 EMC Corporation. All rights reserved.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865368"/>
            <a:ext cx="9142413" cy="726141"/>
          </a:xfrm>
          <a:prstGeom prst="rect">
            <a:avLst/>
          </a:prstGeom>
          <a:solidFill>
            <a:srgbClr val="1C71AB">
              <a:alpha val="90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457166"/>
            <a:r>
              <a:rPr lang="en-US" sz="2800" dirty="0" smtClean="0">
                <a:solidFill>
                  <a:srgbClr val="FFFFFF"/>
                </a:solidFill>
              </a:rPr>
              <a:t>EMC NEW WORKLOADS EXAMPLE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"/>
            <a:ext cx="9144000" cy="1856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856" y="3053864"/>
            <a:ext cx="836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Clr>
                <a:srgbClr val="2C95DD"/>
              </a:buClr>
              <a:buFont typeface="Arial"/>
              <a:buChar char="•"/>
            </a:pPr>
            <a:r>
              <a:rPr lang="en-US" sz="1400" dirty="0" smtClean="0">
                <a:solidFill>
                  <a:srgbClr val="717074"/>
                </a:solidFill>
              </a:rPr>
              <a:t>Download this file by </a:t>
            </a:r>
          </a:p>
          <a:p>
            <a:pPr lvl="0">
              <a:buClr>
                <a:srgbClr val="2C95DD"/>
              </a:buClr>
            </a:pPr>
            <a:r>
              <a:rPr lang="en-US" sz="1400" dirty="0" smtClean="0">
                <a:solidFill>
                  <a:srgbClr val="717074"/>
                </a:solidFill>
              </a:rPr>
              <a:t>    selecting the below icon:</a:t>
            </a:r>
            <a:endParaRPr lang="en-US" sz="1400" dirty="0">
              <a:solidFill>
                <a:srgbClr val="717074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78" y="3053863"/>
            <a:ext cx="3048535" cy="17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14935"/>
              </p:ext>
            </p:extLst>
          </p:nvPr>
        </p:nvGraphicFramePr>
        <p:xfrm>
          <a:off x="1482323" y="366879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Document" showAsIcon="1" r:id="rId8" imgW="914400" imgH="771480" progId="Word.Document.12">
                  <p:embed/>
                </p:oleObj>
              </mc:Choice>
              <mc:Fallback>
                <p:oleObj name="Document" showAsIcon="1" r:id="rId8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2323" y="366879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81"/>
            <a:ext cx="9144000" cy="188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 rot="16200000">
            <a:off x="2005249" y="-1995251"/>
            <a:ext cx="5133501" cy="914400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2" descr="C:\Users\lhartley\Downloads\shutterstock_2271155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377" y="927451"/>
            <a:ext cx="3160135" cy="3160166"/>
          </a:xfrm>
          <a:prstGeom prst="ellipse">
            <a:avLst/>
          </a:prstGeom>
          <a:ln w="12700" cap="rnd">
            <a:solidFill>
              <a:schemeClr val="tx2">
                <a:lumMod val="50000"/>
              </a:schemeClr>
            </a:solidFill>
            <a:prstDash val="sysDot"/>
          </a:ln>
          <a:effectLst>
            <a:innerShdw blurRad="50800" dist="114300" dir="13500000">
              <a:schemeClr val="bg2">
                <a:alpha val="65000"/>
              </a:scheme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61085"/>
            <a:ext cx="4071963" cy="120462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Tracking/metrics/</a:t>
            </a:r>
            <a:r>
              <a:rPr lang="en-US" dirty="0" err="1" smtClean="0">
                <a:latin typeface="+mn-lt"/>
              </a:rPr>
              <a:t>analyTics</a:t>
            </a:r>
            <a:endParaRPr lang="en-US" dirty="0">
              <a:latin typeface="+mn-lt"/>
            </a:endParaRPr>
          </a:p>
        </p:txBody>
      </p:sp>
      <p:pic>
        <p:nvPicPr>
          <p:cNvPr id="34" name="Picture 33" descr="EMC-T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28" y="4608512"/>
            <a:ext cx="622433" cy="54133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37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2015 EMC Corporation. All rights reserved.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7988" y="925989"/>
            <a:ext cx="1427756" cy="1479457"/>
            <a:chOff x="2717988" y="925989"/>
            <a:chExt cx="1427756" cy="1479457"/>
          </a:xfrm>
        </p:grpSpPr>
        <p:grpSp>
          <p:nvGrpSpPr>
            <p:cNvPr id="3" name="Group 2"/>
            <p:cNvGrpSpPr/>
            <p:nvPr/>
          </p:nvGrpSpPr>
          <p:grpSpPr>
            <a:xfrm>
              <a:off x="2717988" y="925989"/>
              <a:ext cx="1427756" cy="1479457"/>
              <a:chOff x="1016075" y="972341"/>
              <a:chExt cx="1669975" cy="1730447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054100" y="1070838"/>
                <a:ext cx="1631950" cy="1631950"/>
              </a:xfrm>
              <a:prstGeom prst="ellipse">
                <a:avLst/>
              </a:prstGeom>
              <a:solidFill>
                <a:schemeClr val="bg2">
                  <a:alpha val="66000"/>
                </a:schemeClr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16075" y="972341"/>
                <a:ext cx="1631950" cy="1631950"/>
              </a:xfrm>
              <a:prstGeom prst="ellipse">
                <a:avLst/>
              </a:prstGeom>
              <a:solidFill>
                <a:schemeClr val="tx2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23"/>
            <p:cNvGrpSpPr>
              <a:grpSpLocks noChangeAspect="1"/>
            </p:cNvGrpSpPr>
            <p:nvPr/>
          </p:nvGrpSpPr>
          <p:grpSpPr bwMode="auto">
            <a:xfrm>
              <a:off x="2962828" y="1022223"/>
              <a:ext cx="810888" cy="1221890"/>
              <a:chOff x="4721" y="1057"/>
              <a:chExt cx="511" cy="770"/>
            </a:xfrm>
            <a:effectLst>
              <a:outerShdw blurRad="50800" dist="25400" dir="2700000" algn="tl" rotWithShape="0">
                <a:prstClr val="black">
                  <a:alpha val="16000"/>
                </a:prstClr>
              </a:outerShdw>
            </a:effectLst>
          </p:grpSpPr>
          <p:sp>
            <p:nvSpPr>
              <p:cNvPr id="42" name="Freeform 24"/>
              <p:cNvSpPr>
                <a:spLocks/>
              </p:cNvSpPr>
              <p:nvPr/>
            </p:nvSpPr>
            <p:spPr bwMode="auto">
              <a:xfrm>
                <a:off x="4888" y="1553"/>
                <a:ext cx="307" cy="83"/>
              </a:xfrm>
              <a:custGeom>
                <a:avLst/>
                <a:gdLst>
                  <a:gd name="T0" fmla="*/ 297 w 307"/>
                  <a:gd name="T1" fmla="*/ 0 h 83"/>
                  <a:gd name="T2" fmla="*/ 0 w 307"/>
                  <a:gd name="T3" fmla="*/ 77 h 83"/>
                  <a:gd name="T4" fmla="*/ 1 w 307"/>
                  <a:gd name="T5" fmla="*/ 83 h 83"/>
                  <a:gd name="T6" fmla="*/ 307 w 307"/>
                  <a:gd name="T7" fmla="*/ 17 h 83"/>
                  <a:gd name="T8" fmla="*/ 297 w 307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3">
                    <a:moveTo>
                      <a:pt x="297" y="0"/>
                    </a:moveTo>
                    <a:lnTo>
                      <a:pt x="0" y="77"/>
                    </a:lnTo>
                    <a:lnTo>
                      <a:pt x="1" y="83"/>
                    </a:lnTo>
                    <a:lnTo>
                      <a:pt x="307" y="17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888" y="1553"/>
                <a:ext cx="307" cy="83"/>
              </a:xfrm>
              <a:custGeom>
                <a:avLst/>
                <a:gdLst>
                  <a:gd name="T0" fmla="*/ 297 w 307"/>
                  <a:gd name="T1" fmla="*/ 0 h 83"/>
                  <a:gd name="T2" fmla="*/ 0 w 307"/>
                  <a:gd name="T3" fmla="*/ 77 h 83"/>
                  <a:gd name="T4" fmla="*/ 1 w 307"/>
                  <a:gd name="T5" fmla="*/ 83 h 83"/>
                  <a:gd name="T6" fmla="*/ 307 w 307"/>
                  <a:gd name="T7" fmla="*/ 17 h 83"/>
                  <a:gd name="T8" fmla="*/ 297 w 307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3">
                    <a:moveTo>
                      <a:pt x="297" y="0"/>
                    </a:moveTo>
                    <a:lnTo>
                      <a:pt x="0" y="77"/>
                    </a:lnTo>
                    <a:lnTo>
                      <a:pt x="1" y="83"/>
                    </a:lnTo>
                    <a:lnTo>
                      <a:pt x="307" y="17"/>
                    </a:lnTo>
                    <a:lnTo>
                      <a:pt x="2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6"/>
              <p:cNvSpPr>
                <a:spLocks/>
              </p:cNvSpPr>
              <p:nvPr/>
            </p:nvSpPr>
            <p:spPr bwMode="auto">
              <a:xfrm>
                <a:off x="4753" y="1163"/>
                <a:ext cx="135" cy="470"/>
              </a:xfrm>
              <a:custGeom>
                <a:avLst/>
                <a:gdLst>
                  <a:gd name="T0" fmla="*/ 13 w 135"/>
                  <a:gd name="T1" fmla="*/ 0 h 470"/>
                  <a:gd name="T2" fmla="*/ 0 w 135"/>
                  <a:gd name="T3" fmla="*/ 3 h 470"/>
                  <a:gd name="T4" fmla="*/ 121 w 135"/>
                  <a:gd name="T5" fmla="*/ 470 h 470"/>
                  <a:gd name="T6" fmla="*/ 135 w 135"/>
                  <a:gd name="T7" fmla="*/ 467 h 470"/>
                  <a:gd name="T8" fmla="*/ 124 w 135"/>
                  <a:gd name="T9" fmla="*/ 418 h 470"/>
                  <a:gd name="T10" fmla="*/ 13 w 135"/>
                  <a:gd name="T11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470">
                    <a:moveTo>
                      <a:pt x="13" y="0"/>
                    </a:moveTo>
                    <a:lnTo>
                      <a:pt x="0" y="3"/>
                    </a:lnTo>
                    <a:lnTo>
                      <a:pt x="121" y="470"/>
                    </a:lnTo>
                    <a:lnTo>
                      <a:pt x="135" y="467"/>
                    </a:lnTo>
                    <a:lnTo>
                      <a:pt x="124" y="418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7"/>
              <p:cNvSpPr>
                <a:spLocks/>
              </p:cNvSpPr>
              <p:nvPr/>
            </p:nvSpPr>
            <p:spPr bwMode="auto">
              <a:xfrm>
                <a:off x="4753" y="1163"/>
                <a:ext cx="135" cy="470"/>
              </a:xfrm>
              <a:custGeom>
                <a:avLst/>
                <a:gdLst>
                  <a:gd name="T0" fmla="*/ 13 w 135"/>
                  <a:gd name="T1" fmla="*/ 0 h 470"/>
                  <a:gd name="T2" fmla="*/ 0 w 135"/>
                  <a:gd name="T3" fmla="*/ 3 h 470"/>
                  <a:gd name="T4" fmla="*/ 121 w 135"/>
                  <a:gd name="T5" fmla="*/ 470 h 470"/>
                  <a:gd name="T6" fmla="*/ 135 w 135"/>
                  <a:gd name="T7" fmla="*/ 467 h 470"/>
                  <a:gd name="T8" fmla="*/ 124 w 135"/>
                  <a:gd name="T9" fmla="*/ 418 h 470"/>
                  <a:gd name="T10" fmla="*/ 13 w 135"/>
                  <a:gd name="T11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470">
                    <a:moveTo>
                      <a:pt x="13" y="0"/>
                    </a:moveTo>
                    <a:lnTo>
                      <a:pt x="0" y="3"/>
                    </a:lnTo>
                    <a:lnTo>
                      <a:pt x="121" y="470"/>
                    </a:lnTo>
                    <a:lnTo>
                      <a:pt x="135" y="467"/>
                    </a:lnTo>
                    <a:lnTo>
                      <a:pt x="124" y="418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4877" y="1551"/>
                <a:ext cx="308" cy="79"/>
              </a:xfrm>
              <a:custGeom>
                <a:avLst/>
                <a:gdLst>
                  <a:gd name="T0" fmla="*/ 306 w 308"/>
                  <a:gd name="T1" fmla="*/ 0 h 79"/>
                  <a:gd name="T2" fmla="*/ 20 w 308"/>
                  <a:gd name="T3" fmla="*/ 61 h 79"/>
                  <a:gd name="T4" fmla="*/ 19 w 308"/>
                  <a:gd name="T5" fmla="*/ 57 h 79"/>
                  <a:gd name="T6" fmla="*/ 8 w 308"/>
                  <a:gd name="T7" fmla="*/ 60 h 79"/>
                  <a:gd name="T8" fmla="*/ 0 w 308"/>
                  <a:gd name="T9" fmla="*/ 30 h 79"/>
                  <a:gd name="T10" fmla="*/ 11 w 308"/>
                  <a:gd name="T11" fmla="*/ 79 h 79"/>
                  <a:gd name="T12" fmla="*/ 308 w 308"/>
                  <a:gd name="T13" fmla="*/ 2 h 79"/>
                  <a:gd name="T14" fmla="*/ 306 w 308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8" h="79">
                    <a:moveTo>
                      <a:pt x="306" y="0"/>
                    </a:moveTo>
                    <a:lnTo>
                      <a:pt x="20" y="61"/>
                    </a:lnTo>
                    <a:lnTo>
                      <a:pt x="19" y="57"/>
                    </a:lnTo>
                    <a:lnTo>
                      <a:pt x="8" y="60"/>
                    </a:lnTo>
                    <a:lnTo>
                      <a:pt x="0" y="30"/>
                    </a:lnTo>
                    <a:lnTo>
                      <a:pt x="11" y="79"/>
                    </a:lnTo>
                    <a:lnTo>
                      <a:pt x="308" y="2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rgbClr val="C3C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9"/>
              <p:cNvSpPr>
                <a:spLocks/>
              </p:cNvSpPr>
              <p:nvPr/>
            </p:nvSpPr>
            <p:spPr bwMode="auto">
              <a:xfrm>
                <a:off x="4877" y="1551"/>
                <a:ext cx="308" cy="79"/>
              </a:xfrm>
              <a:custGeom>
                <a:avLst/>
                <a:gdLst>
                  <a:gd name="T0" fmla="*/ 306 w 308"/>
                  <a:gd name="T1" fmla="*/ 0 h 79"/>
                  <a:gd name="T2" fmla="*/ 20 w 308"/>
                  <a:gd name="T3" fmla="*/ 61 h 79"/>
                  <a:gd name="T4" fmla="*/ 19 w 308"/>
                  <a:gd name="T5" fmla="*/ 57 h 79"/>
                  <a:gd name="T6" fmla="*/ 8 w 308"/>
                  <a:gd name="T7" fmla="*/ 60 h 79"/>
                  <a:gd name="T8" fmla="*/ 0 w 308"/>
                  <a:gd name="T9" fmla="*/ 30 h 79"/>
                  <a:gd name="T10" fmla="*/ 11 w 308"/>
                  <a:gd name="T11" fmla="*/ 79 h 79"/>
                  <a:gd name="T12" fmla="*/ 308 w 308"/>
                  <a:gd name="T13" fmla="*/ 2 h 79"/>
                  <a:gd name="T14" fmla="*/ 306 w 308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8" h="79">
                    <a:moveTo>
                      <a:pt x="306" y="0"/>
                    </a:moveTo>
                    <a:lnTo>
                      <a:pt x="20" y="61"/>
                    </a:lnTo>
                    <a:lnTo>
                      <a:pt x="19" y="57"/>
                    </a:lnTo>
                    <a:lnTo>
                      <a:pt x="8" y="60"/>
                    </a:lnTo>
                    <a:lnTo>
                      <a:pt x="0" y="30"/>
                    </a:lnTo>
                    <a:lnTo>
                      <a:pt x="11" y="79"/>
                    </a:lnTo>
                    <a:lnTo>
                      <a:pt x="308" y="2"/>
                    </a:lnTo>
                    <a:lnTo>
                      <a:pt x="3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30"/>
              <p:cNvSpPr>
                <a:spLocks/>
              </p:cNvSpPr>
              <p:nvPr/>
            </p:nvSpPr>
            <p:spPr bwMode="auto">
              <a:xfrm>
                <a:off x="4761" y="1057"/>
                <a:ext cx="455" cy="554"/>
              </a:xfrm>
              <a:custGeom>
                <a:avLst/>
                <a:gdLst>
                  <a:gd name="T0" fmla="*/ 124 w 455"/>
                  <a:gd name="T1" fmla="*/ 554 h 554"/>
                  <a:gd name="T2" fmla="*/ 0 w 455"/>
                  <a:gd name="T3" fmla="*/ 88 h 554"/>
                  <a:gd name="T4" fmla="*/ 331 w 455"/>
                  <a:gd name="T5" fmla="*/ 0 h 554"/>
                  <a:gd name="T6" fmla="*/ 455 w 455"/>
                  <a:gd name="T7" fmla="*/ 466 h 554"/>
                  <a:gd name="T8" fmla="*/ 124 w 455"/>
                  <a:gd name="T9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" h="554">
                    <a:moveTo>
                      <a:pt x="124" y="554"/>
                    </a:moveTo>
                    <a:lnTo>
                      <a:pt x="0" y="88"/>
                    </a:lnTo>
                    <a:lnTo>
                      <a:pt x="331" y="0"/>
                    </a:lnTo>
                    <a:lnTo>
                      <a:pt x="455" y="466"/>
                    </a:lnTo>
                    <a:lnTo>
                      <a:pt x="124" y="554"/>
                    </a:lnTo>
                    <a:close/>
                  </a:path>
                </a:pathLst>
              </a:custGeom>
              <a:solidFill>
                <a:srgbClr val="E6EE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1"/>
              <p:cNvSpPr>
                <a:spLocks/>
              </p:cNvSpPr>
              <p:nvPr/>
            </p:nvSpPr>
            <p:spPr bwMode="auto">
              <a:xfrm>
                <a:off x="4761" y="1057"/>
                <a:ext cx="455" cy="554"/>
              </a:xfrm>
              <a:custGeom>
                <a:avLst/>
                <a:gdLst>
                  <a:gd name="T0" fmla="*/ 124 w 455"/>
                  <a:gd name="T1" fmla="*/ 554 h 554"/>
                  <a:gd name="T2" fmla="*/ 0 w 455"/>
                  <a:gd name="T3" fmla="*/ 88 h 554"/>
                  <a:gd name="T4" fmla="*/ 331 w 455"/>
                  <a:gd name="T5" fmla="*/ 0 h 554"/>
                  <a:gd name="T6" fmla="*/ 455 w 455"/>
                  <a:gd name="T7" fmla="*/ 466 h 554"/>
                  <a:gd name="T8" fmla="*/ 124 w 455"/>
                  <a:gd name="T9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" h="554">
                    <a:moveTo>
                      <a:pt x="124" y="554"/>
                    </a:moveTo>
                    <a:lnTo>
                      <a:pt x="0" y="88"/>
                    </a:lnTo>
                    <a:lnTo>
                      <a:pt x="331" y="0"/>
                    </a:lnTo>
                    <a:lnTo>
                      <a:pt x="455" y="466"/>
                    </a:lnTo>
                    <a:lnTo>
                      <a:pt x="124" y="55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2"/>
              <p:cNvSpPr>
                <a:spLocks/>
              </p:cNvSpPr>
              <p:nvPr/>
            </p:nvSpPr>
            <p:spPr bwMode="auto">
              <a:xfrm>
                <a:off x="4796" y="1069"/>
                <a:ext cx="436" cy="543"/>
              </a:xfrm>
              <a:custGeom>
                <a:avLst/>
                <a:gdLst>
                  <a:gd name="T0" fmla="*/ 101 w 436"/>
                  <a:gd name="T1" fmla="*/ 543 h 543"/>
                  <a:gd name="T2" fmla="*/ 0 w 436"/>
                  <a:gd name="T3" fmla="*/ 71 h 543"/>
                  <a:gd name="T4" fmla="*/ 336 w 436"/>
                  <a:gd name="T5" fmla="*/ 0 h 543"/>
                  <a:gd name="T6" fmla="*/ 436 w 436"/>
                  <a:gd name="T7" fmla="*/ 472 h 543"/>
                  <a:gd name="T8" fmla="*/ 101 w 436"/>
                  <a:gd name="T9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543">
                    <a:moveTo>
                      <a:pt x="101" y="543"/>
                    </a:moveTo>
                    <a:lnTo>
                      <a:pt x="0" y="71"/>
                    </a:lnTo>
                    <a:lnTo>
                      <a:pt x="336" y="0"/>
                    </a:lnTo>
                    <a:lnTo>
                      <a:pt x="436" y="472"/>
                    </a:lnTo>
                    <a:lnTo>
                      <a:pt x="101" y="543"/>
                    </a:lnTo>
                    <a:close/>
                  </a:path>
                </a:pathLst>
              </a:custGeom>
              <a:solidFill>
                <a:srgbClr val="F7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33"/>
              <p:cNvSpPr>
                <a:spLocks/>
              </p:cNvSpPr>
              <p:nvPr/>
            </p:nvSpPr>
            <p:spPr bwMode="auto">
              <a:xfrm>
                <a:off x="4796" y="1069"/>
                <a:ext cx="436" cy="543"/>
              </a:xfrm>
              <a:custGeom>
                <a:avLst/>
                <a:gdLst>
                  <a:gd name="T0" fmla="*/ 101 w 436"/>
                  <a:gd name="T1" fmla="*/ 543 h 543"/>
                  <a:gd name="T2" fmla="*/ 0 w 436"/>
                  <a:gd name="T3" fmla="*/ 71 h 543"/>
                  <a:gd name="T4" fmla="*/ 336 w 436"/>
                  <a:gd name="T5" fmla="*/ 0 h 543"/>
                  <a:gd name="T6" fmla="*/ 436 w 436"/>
                  <a:gd name="T7" fmla="*/ 472 h 543"/>
                  <a:gd name="T8" fmla="*/ 101 w 436"/>
                  <a:gd name="T9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543">
                    <a:moveTo>
                      <a:pt x="101" y="543"/>
                    </a:moveTo>
                    <a:lnTo>
                      <a:pt x="0" y="71"/>
                    </a:lnTo>
                    <a:lnTo>
                      <a:pt x="336" y="0"/>
                    </a:lnTo>
                    <a:lnTo>
                      <a:pt x="436" y="472"/>
                    </a:lnTo>
                    <a:lnTo>
                      <a:pt x="101" y="5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4"/>
              <p:cNvSpPr>
                <a:spLocks/>
              </p:cNvSpPr>
              <p:nvPr/>
            </p:nvSpPr>
            <p:spPr bwMode="auto">
              <a:xfrm>
                <a:off x="4887" y="1161"/>
                <a:ext cx="36" cy="74"/>
              </a:xfrm>
              <a:custGeom>
                <a:avLst/>
                <a:gdLst>
                  <a:gd name="T0" fmla="*/ 52 w 68"/>
                  <a:gd name="T1" fmla="*/ 0 h 136"/>
                  <a:gd name="T2" fmla="*/ 40 w 68"/>
                  <a:gd name="T3" fmla="*/ 2 h 136"/>
                  <a:gd name="T4" fmla="*/ 0 w 68"/>
                  <a:gd name="T5" fmla="*/ 17 h 136"/>
                  <a:gd name="T6" fmla="*/ 68 w 68"/>
                  <a:gd name="T7" fmla="*/ 136 h 136"/>
                  <a:gd name="T8" fmla="*/ 52 w 68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36">
                    <a:moveTo>
                      <a:pt x="52" y="0"/>
                    </a:moveTo>
                    <a:cubicBezTo>
                      <a:pt x="48" y="0"/>
                      <a:pt x="44" y="1"/>
                      <a:pt x="40" y="2"/>
                    </a:cubicBezTo>
                    <a:cubicBezTo>
                      <a:pt x="25" y="5"/>
                      <a:pt x="12" y="10"/>
                      <a:pt x="0" y="17"/>
                    </a:cubicBezTo>
                    <a:cubicBezTo>
                      <a:pt x="68" y="136"/>
                      <a:pt x="68" y="136"/>
                      <a:pt x="68" y="136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B7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5"/>
              <p:cNvSpPr>
                <a:spLocks/>
              </p:cNvSpPr>
              <p:nvPr/>
            </p:nvSpPr>
            <p:spPr bwMode="auto">
              <a:xfrm>
                <a:off x="4915" y="1157"/>
                <a:ext cx="70" cy="78"/>
              </a:xfrm>
              <a:custGeom>
                <a:avLst/>
                <a:gdLst>
                  <a:gd name="T0" fmla="*/ 129 w 129"/>
                  <a:gd name="T1" fmla="*/ 64 h 143"/>
                  <a:gd name="T2" fmla="*/ 0 w 129"/>
                  <a:gd name="T3" fmla="*/ 7 h 143"/>
                  <a:gd name="T4" fmla="*/ 16 w 129"/>
                  <a:gd name="T5" fmla="*/ 143 h 143"/>
                  <a:gd name="T6" fmla="*/ 129 w 129"/>
                  <a:gd name="T7" fmla="*/ 6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143">
                    <a:moveTo>
                      <a:pt x="129" y="64"/>
                    </a:moveTo>
                    <a:cubicBezTo>
                      <a:pt x="100" y="23"/>
                      <a:pt x="51" y="0"/>
                      <a:pt x="0" y="7"/>
                    </a:cubicBezTo>
                    <a:cubicBezTo>
                      <a:pt x="16" y="143"/>
                      <a:pt x="16" y="143"/>
                      <a:pt x="16" y="143"/>
                    </a:cubicBezTo>
                    <a:lnTo>
                      <a:pt x="129" y="64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6"/>
              <p:cNvSpPr>
                <a:spLocks/>
              </p:cNvSpPr>
              <p:nvPr/>
            </p:nvSpPr>
            <p:spPr bwMode="auto">
              <a:xfrm>
                <a:off x="4844" y="1170"/>
                <a:ext cx="79" cy="139"/>
              </a:xfrm>
              <a:custGeom>
                <a:avLst/>
                <a:gdLst>
                  <a:gd name="T0" fmla="*/ 79 w 147"/>
                  <a:gd name="T1" fmla="*/ 0 h 256"/>
                  <a:gd name="T2" fmla="*/ 13 w 147"/>
                  <a:gd name="T3" fmla="*/ 148 h 256"/>
                  <a:gd name="T4" fmla="*/ 147 w 147"/>
                  <a:gd name="T5" fmla="*/ 256 h 256"/>
                  <a:gd name="T6" fmla="*/ 147 w 147"/>
                  <a:gd name="T7" fmla="*/ 119 h 256"/>
                  <a:gd name="T8" fmla="*/ 79 w 147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256">
                    <a:moveTo>
                      <a:pt x="79" y="0"/>
                    </a:moveTo>
                    <a:cubicBezTo>
                      <a:pt x="29" y="29"/>
                      <a:pt x="0" y="88"/>
                      <a:pt x="13" y="148"/>
                    </a:cubicBezTo>
                    <a:cubicBezTo>
                      <a:pt x="27" y="212"/>
                      <a:pt x="84" y="256"/>
                      <a:pt x="147" y="256"/>
                    </a:cubicBezTo>
                    <a:cubicBezTo>
                      <a:pt x="147" y="119"/>
                      <a:pt x="147" y="119"/>
                      <a:pt x="147" y="119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4923" y="1192"/>
                <a:ext cx="82" cy="117"/>
              </a:xfrm>
              <a:custGeom>
                <a:avLst/>
                <a:gdLst>
                  <a:gd name="T0" fmla="*/ 0 w 151"/>
                  <a:gd name="T1" fmla="*/ 79 h 216"/>
                  <a:gd name="T2" fmla="*/ 0 w 151"/>
                  <a:gd name="T3" fmla="*/ 216 h 216"/>
                  <a:gd name="T4" fmla="*/ 29 w 151"/>
                  <a:gd name="T5" fmla="*/ 213 h 216"/>
                  <a:gd name="T6" fmla="*/ 135 w 151"/>
                  <a:gd name="T7" fmla="*/ 50 h 216"/>
                  <a:gd name="T8" fmla="*/ 113 w 151"/>
                  <a:gd name="T9" fmla="*/ 0 h 216"/>
                  <a:gd name="T10" fmla="*/ 0 w 151"/>
                  <a:gd name="T11" fmla="*/ 7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216">
                    <a:moveTo>
                      <a:pt x="0" y="79"/>
                    </a:moveTo>
                    <a:cubicBezTo>
                      <a:pt x="0" y="216"/>
                      <a:pt x="0" y="216"/>
                      <a:pt x="0" y="216"/>
                    </a:cubicBezTo>
                    <a:cubicBezTo>
                      <a:pt x="10" y="216"/>
                      <a:pt x="19" y="215"/>
                      <a:pt x="29" y="213"/>
                    </a:cubicBezTo>
                    <a:cubicBezTo>
                      <a:pt x="103" y="197"/>
                      <a:pt x="151" y="124"/>
                      <a:pt x="135" y="50"/>
                    </a:cubicBezTo>
                    <a:cubicBezTo>
                      <a:pt x="131" y="31"/>
                      <a:pt x="123" y="14"/>
                      <a:pt x="113" y="0"/>
                    </a:cubicBez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4886" y="1371"/>
                <a:ext cx="287" cy="74"/>
              </a:xfrm>
              <a:custGeom>
                <a:avLst/>
                <a:gdLst>
                  <a:gd name="T0" fmla="*/ 284 w 287"/>
                  <a:gd name="T1" fmla="*/ 0 h 74"/>
                  <a:gd name="T2" fmla="*/ 0 w 287"/>
                  <a:gd name="T3" fmla="*/ 61 h 74"/>
                  <a:gd name="T4" fmla="*/ 3 w 287"/>
                  <a:gd name="T5" fmla="*/ 74 h 74"/>
                  <a:gd name="T6" fmla="*/ 287 w 287"/>
                  <a:gd name="T7" fmla="*/ 13 h 74"/>
                  <a:gd name="T8" fmla="*/ 284 w 287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4">
                    <a:moveTo>
                      <a:pt x="284" y="0"/>
                    </a:moveTo>
                    <a:lnTo>
                      <a:pt x="0" y="61"/>
                    </a:lnTo>
                    <a:lnTo>
                      <a:pt x="3" y="74"/>
                    </a:lnTo>
                    <a:lnTo>
                      <a:pt x="287" y="13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9"/>
              <p:cNvSpPr>
                <a:spLocks/>
              </p:cNvSpPr>
              <p:nvPr/>
            </p:nvSpPr>
            <p:spPr bwMode="auto">
              <a:xfrm>
                <a:off x="4886" y="1371"/>
                <a:ext cx="287" cy="74"/>
              </a:xfrm>
              <a:custGeom>
                <a:avLst/>
                <a:gdLst>
                  <a:gd name="T0" fmla="*/ 284 w 287"/>
                  <a:gd name="T1" fmla="*/ 0 h 74"/>
                  <a:gd name="T2" fmla="*/ 0 w 287"/>
                  <a:gd name="T3" fmla="*/ 61 h 74"/>
                  <a:gd name="T4" fmla="*/ 3 w 287"/>
                  <a:gd name="T5" fmla="*/ 74 h 74"/>
                  <a:gd name="T6" fmla="*/ 287 w 287"/>
                  <a:gd name="T7" fmla="*/ 13 h 74"/>
                  <a:gd name="T8" fmla="*/ 284 w 287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4">
                    <a:moveTo>
                      <a:pt x="284" y="0"/>
                    </a:moveTo>
                    <a:lnTo>
                      <a:pt x="0" y="61"/>
                    </a:lnTo>
                    <a:lnTo>
                      <a:pt x="3" y="74"/>
                    </a:lnTo>
                    <a:lnTo>
                      <a:pt x="287" y="13"/>
                    </a:lnTo>
                    <a:lnTo>
                      <a:pt x="28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40"/>
              <p:cNvSpPr>
                <a:spLocks/>
              </p:cNvSpPr>
              <p:nvPr/>
            </p:nvSpPr>
            <p:spPr bwMode="auto">
              <a:xfrm>
                <a:off x="4882" y="1350"/>
                <a:ext cx="286" cy="73"/>
              </a:xfrm>
              <a:custGeom>
                <a:avLst/>
                <a:gdLst>
                  <a:gd name="T0" fmla="*/ 284 w 286"/>
                  <a:gd name="T1" fmla="*/ 0 h 73"/>
                  <a:gd name="T2" fmla="*/ 0 w 286"/>
                  <a:gd name="T3" fmla="*/ 61 h 73"/>
                  <a:gd name="T4" fmla="*/ 2 w 286"/>
                  <a:gd name="T5" fmla="*/ 73 h 73"/>
                  <a:gd name="T6" fmla="*/ 286 w 286"/>
                  <a:gd name="T7" fmla="*/ 13 h 73"/>
                  <a:gd name="T8" fmla="*/ 284 w 286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73">
                    <a:moveTo>
                      <a:pt x="284" y="0"/>
                    </a:moveTo>
                    <a:lnTo>
                      <a:pt x="0" y="61"/>
                    </a:lnTo>
                    <a:lnTo>
                      <a:pt x="2" y="73"/>
                    </a:lnTo>
                    <a:lnTo>
                      <a:pt x="286" y="13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1"/>
              <p:cNvSpPr>
                <a:spLocks/>
              </p:cNvSpPr>
              <p:nvPr/>
            </p:nvSpPr>
            <p:spPr bwMode="auto">
              <a:xfrm>
                <a:off x="4882" y="1350"/>
                <a:ext cx="286" cy="73"/>
              </a:xfrm>
              <a:custGeom>
                <a:avLst/>
                <a:gdLst>
                  <a:gd name="T0" fmla="*/ 284 w 286"/>
                  <a:gd name="T1" fmla="*/ 0 h 73"/>
                  <a:gd name="T2" fmla="*/ 0 w 286"/>
                  <a:gd name="T3" fmla="*/ 61 h 73"/>
                  <a:gd name="T4" fmla="*/ 2 w 286"/>
                  <a:gd name="T5" fmla="*/ 73 h 73"/>
                  <a:gd name="T6" fmla="*/ 286 w 286"/>
                  <a:gd name="T7" fmla="*/ 13 h 73"/>
                  <a:gd name="T8" fmla="*/ 284 w 286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73">
                    <a:moveTo>
                      <a:pt x="284" y="0"/>
                    </a:moveTo>
                    <a:lnTo>
                      <a:pt x="0" y="61"/>
                    </a:lnTo>
                    <a:lnTo>
                      <a:pt x="2" y="73"/>
                    </a:lnTo>
                    <a:lnTo>
                      <a:pt x="286" y="13"/>
                    </a:lnTo>
                    <a:lnTo>
                      <a:pt x="28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2"/>
              <p:cNvSpPr>
                <a:spLocks/>
              </p:cNvSpPr>
              <p:nvPr/>
            </p:nvSpPr>
            <p:spPr bwMode="auto">
              <a:xfrm>
                <a:off x="4877" y="1329"/>
                <a:ext cx="287" cy="73"/>
              </a:xfrm>
              <a:custGeom>
                <a:avLst/>
                <a:gdLst>
                  <a:gd name="T0" fmla="*/ 284 w 287"/>
                  <a:gd name="T1" fmla="*/ 0 h 73"/>
                  <a:gd name="T2" fmla="*/ 0 w 287"/>
                  <a:gd name="T3" fmla="*/ 61 h 73"/>
                  <a:gd name="T4" fmla="*/ 2 w 287"/>
                  <a:gd name="T5" fmla="*/ 73 h 73"/>
                  <a:gd name="T6" fmla="*/ 287 w 287"/>
                  <a:gd name="T7" fmla="*/ 12 h 73"/>
                  <a:gd name="T8" fmla="*/ 284 w 28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3">
                    <a:moveTo>
                      <a:pt x="284" y="0"/>
                    </a:moveTo>
                    <a:lnTo>
                      <a:pt x="0" y="61"/>
                    </a:lnTo>
                    <a:lnTo>
                      <a:pt x="2" y="73"/>
                    </a:lnTo>
                    <a:lnTo>
                      <a:pt x="287" y="12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3"/>
              <p:cNvSpPr>
                <a:spLocks/>
              </p:cNvSpPr>
              <p:nvPr/>
            </p:nvSpPr>
            <p:spPr bwMode="auto">
              <a:xfrm>
                <a:off x="4877" y="1329"/>
                <a:ext cx="287" cy="73"/>
              </a:xfrm>
              <a:custGeom>
                <a:avLst/>
                <a:gdLst>
                  <a:gd name="T0" fmla="*/ 284 w 287"/>
                  <a:gd name="T1" fmla="*/ 0 h 73"/>
                  <a:gd name="T2" fmla="*/ 0 w 287"/>
                  <a:gd name="T3" fmla="*/ 61 h 73"/>
                  <a:gd name="T4" fmla="*/ 2 w 287"/>
                  <a:gd name="T5" fmla="*/ 73 h 73"/>
                  <a:gd name="T6" fmla="*/ 287 w 287"/>
                  <a:gd name="T7" fmla="*/ 12 h 73"/>
                  <a:gd name="T8" fmla="*/ 284 w 28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3">
                    <a:moveTo>
                      <a:pt x="284" y="0"/>
                    </a:moveTo>
                    <a:lnTo>
                      <a:pt x="0" y="61"/>
                    </a:lnTo>
                    <a:lnTo>
                      <a:pt x="2" y="73"/>
                    </a:lnTo>
                    <a:lnTo>
                      <a:pt x="287" y="12"/>
                    </a:lnTo>
                    <a:lnTo>
                      <a:pt x="28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4"/>
              <p:cNvSpPr>
                <a:spLocks/>
              </p:cNvSpPr>
              <p:nvPr/>
            </p:nvSpPr>
            <p:spPr bwMode="auto">
              <a:xfrm>
                <a:off x="4872" y="1308"/>
                <a:ext cx="287" cy="73"/>
              </a:xfrm>
              <a:custGeom>
                <a:avLst/>
                <a:gdLst>
                  <a:gd name="T0" fmla="*/ 285 w 287"/>
                  <a:gd name="T1" fmla="*/ 0 h 73"/>
                  <a:gd name="T2" fmla="*/ 0 w 287"/>
                  <a:gd name="T3" fmla="*/ 61 h 73"/>
                  <a:gd name="T4" fmla="*/ 3 w 287"/>
                  <a:gd name="T5" fmla="*/ 73 h 73"/>
                  <a:gd name="T6" fmla="*/ 287 w 287"/>
                  <a:gd name="T7" fmla="*/ 12 h 73"/>
                  <a:gd name="T8" fmla="*/ 285 w 28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3">
                    <a:moveTo>
                      <a:pt x="285" y="0"/>
                    </a:moveTo>
                    <a:lnTo>
                      <a:pt x="0" y="61"/>
                    </a:lnTo>
                    <a:lnTo>
                      <a:pt x="3" y="73"/>
                    </a:lnTo>
                    <a:lnTo>
                      <a:pt x="287" y="12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45"/>
              <p:cNvSpPr>
                <a:spLocks/>
              </p:cNvSpPr>
              <p:nvPr/>
            </p:nvSpPr>
            <p:spPr bwMode="auto">
              <a:xfrm>
                <a:off x="4872" y="1308"/>
                <a:ext cx="287" cy="73"/>
              </a:xfrm>
              <a:custGeom>
                <a:avLst/>
                <a:gdLst>
                  <a:gd name="T0" fmla="*/ 285 w 287"/>
                  <a:gd name="T1" fmla="*/ 0 h 73"/>
                  <a:gd name="T2" fmla="*/ 0 w 287"/>
                  <a:gd name="T3" fmla="*/ 61 h 73"/>
                  <a:gd name="T4" fmla="*/ 3 w 287"/>
                  <a:gd name="T5" fmla="*/ 73 h 73"/>
                  <a:gd name="T6" fmla="*/ 287 w 287"/>
                  <a:gd name="T7" fmla="*/ 12 h 73"/>
                  <a:gd name="T8" fmla="*/ 285 w 28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73">
                    <a:moveTo>
                      <a:pt x="285" y="0"/>
                    </a:moveTo>
                    <a:lnTo>
                      <a:pt x="0" y="61"/>
                    </a:lnTo>
                    <a:lnTo>
                      <a:pt x="3" y="73"/>
                    </a:lnTo>
                    <a:lnTo>
                      <a:pt x="287" y="12"/>
                    </a:lnTo>
                    <a:lnTo>
                      <a:pt x="2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6"/>
              <p:cNvSpPr>
                <a:spLocks/>
              </p:cNvSpPr>
              <p:nvPr/>
            </p:nvSpPr>
            <p:spPr bwMode="auto">
              <a:xfrm>
                <a:off x="5019" y="1172"/>
                <a:ext cx="16" cy="15"/>
              </a:xfrm>
              <a:custGeom>
                <a:avLst/>
                <a:gdLst>
                  <a:gd name="T0" fmla="*/ 13 w 16"/>
                  <a:gd name="T1" fmla="*/ 0 h 15"/>
                  <a:gd name="T2" fmla="*/ 0 w 16"/>
                  <a:gd name="T3" fmla="*/ 3 h 15"/>
                  <a:gd name="T4" fmla="*/ 3 w 16"/>
                  <a:gd name="T5" fmla="*/ 15 h 15"/>
                  <a:gd name="T6" fmla="*/ 16 w 16"/>
                  <a:gd name="T7" fmla="*/ 13 h 15"/>
                  <a:gd name="T8" fmla="*/ 13 w 1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13" y="0"/>
                    </a:moveTo>
                    <a:lnTo>
                      <a:pt x="0" y="3"/>
                    </a:lnTo>
                    <a:lnTo>
                      <a:pt x="3" y="15"/>
                    </a:lnTo>
                    <a:lnTo>
                      <a:pt x="16" y="1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7"/>
              <p:cNvSpPr>
                <a:spLocks/>
              </p:cNvSpPr>
              <p:nvPr/>
            </p:nvSpPr>
            <p:spPr bwMode="auto">
              <a:xfrm>
                <a:off x="5041" y="1153"/>
                <a:ext cx="85" cy="30"/>
              </a:xfrm>
              <a:custGeom>
                <a:avLst/>
                <a:gdLst>
                  <a:gd name="T0" fmla="*/ 82 w 85"/>
                  <a:gd name="T1" fmla="*/ 0 h 30"/>
                  <a:gd name="T2" fmla="*/ 0 w 85"/>
                  <a:gd name="T3" fmla="*/ 18 h 30"/>
                  <a:gd name="T4" fmla="*/ 2 w 85"/>
                  <a:gd name="T5" fmla="*/ 30 h 30"/>
                  <a:gd name="T6" fmla="*/ 85 w 85"/>
                  <a:gd name="T7" fmla="*/ 12 h 30"/>
                  <a:gd name="T8" fmla="*/ 82 w 85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0">
                    <a:moveTo>
                      <a:pt x="82" y="0"/>
                    </a:moveTo>
                    <a:lnTo>
                      <a:pt x="0" y="18"/>
                    </a:lnTo>
                    <a:lnTo>
                      <a:pt x="2" y="30"/>
                    </a:lnTo>
                    <a:lnTo>
                      <a:pt x="85" y="1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48"/>
              <p:cNvSpPr>
                <a:spLocks/>
              </p:cNvSpPr>
              <p:nvPr/>
            </p:nvSpPr>
            <p:spPr bwMode="auto">
              <a:xfrm>
                <a:off x="5024" y="1193"/>
                <a:ext cx="15" cy="16"/>
              </a:xfrm>
              <a:custGeom>
                <a:avLst/>
                <a:gdLst>
                  <a:gd name="T0" fmla="*/ 13 w 15"/>
                  <a:gd name="T1" fmla="*/ 0 h 16"/>
                  <a:gd name="T2" fmla="*/ 0 w 15"/>
                  <a:gd name="T3" fmla="*/ 3 h 16"/>
                  <a:gd name="T4" fmla="*/ 3 w 15"/>
                  <a:gd name="T5" fmla="*/ 16 h 16"/>
                  <a:gd name="T6" fmla="*/ 15 w 15"/>
                  <a:gd name="T7" fmla="*/ 13 h 16"/>
                  <a:gd name="T8" fmla="*/ 13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3" y="0"/>
                    </a:moveTo>
                    <a:lnTo>
                      <a:pt x="0" y="3"/>
                    </a:lnTo>
                    <a:lnTo>
                      <a:pt x="3" y="16"/>
                    </a:lnTo>
                    <a:lnTo>
                      <a:pt x="15" y="1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49"/>
              <p:cNvSpPr>
                <a:spLocks/>
              </p:cNvSpPr>
              <p:nvPr/>
            </p:nvSpPr>
            <p:spPr bwMode="auto">
              <a:xfrm>
                <a:off x="5045" y="1174"/>
                <a:ext cx="86" cy="30"/>
              </a:xfrm>
              <a:custGeom>
                <a:avLst/>
                <a:gdLst>
                  <a:gd name="T0" fmla="*/ 83 w 86"/>
                  <a:gd name="T1" fmla="*/ 0 h 30"/>
                  <a:gd name="T2" fmla="*/ 0 w 86"/>
                  <a:gd name="T3" fmla="*/ 18 h 30"/>
                  <a:gd name="T4" fmla="*/ 3 w 86"/>
                  <a:gd name="T5" fmla="*/ 30 h 30"/>
                  <a:gd name="T6" fmla="*/ 86 w 86"/>
                  <a:gd name="T7" fmla="*/ 13 h 30"/>
                  <a:gd name="T8" fmla="*/ 83 w 86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30">
                    <a:moveTo>
                      <a:pt x="83" y="0"/>
                    </a:moveTo>
                    <a:lnTo>
                      <a:pt x="0" y="18"/>
                    </a:lnTo>
                    <a:lnTo>
                      <a:pt x="3" y="30"/>
                    </a:lnTo>
                    <a:lnTo>
                      <a:pt x="86" y="1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0"/>
              <p:cNvSpPr>
                <a:spLocks/>
              </p:cNvSpPr>
              <p:nvPr/>
            </p:nvSpPr>
            <p:spPr bwMode="auto">
              <a:xfrm>
                <a:off x="5029" y="1214"/>
                <a:ext cx="15" cy="16"/>
              </a:xfrm>
              <a:custGeom>
                <a:avLst/>
                <a:gdLst>
                  <a:gd name="T0" fmla="*/ 12 w 15"/>
                  <a:gd name="T1" fmla="*/ 0 h 16"/>
                  <a:gd name="T2" fmla="*/ 0 w 15"/>
                  <a:gd name="T3" fmla="*/ 3 h 16"/>
                  <a:gd name="T4" fmla="*/ 2 w 15"/>
                  <a:gd name="T5" fmla="*/ 16 h 16"/>
                  <a:gd name="T6" fmla="*/ 15 w 15"/>
                  <a:gd name="T7" fmla="*/ 13 h 16"/>
                  <a:gd name="T8" fmla="*/ 12 w 15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2" y="0"/>
                    </a:moveTo>
                    <a:lnTo>
                      <a:pt x="0" y="3"/>
                    </a:lnTo>
                    <a:lnTo>
                      <a:pt x="2" y="16"/>
                    </a:lnTo>
                    <a:lnTo>
                      <a:pt x="15" y="1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7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51"/>
              <p:cNvSpPr>
                <a:spLocks/>
              </p:cNvSpPr>
              <p:nvPr/>
            </p:nvSpPr>
            <p:spPr bwMode="auto">
              <a:xfrm>
                <a:off x="5050" y="1195"/>
                <a:ext cx="85" cy="30"/>
              </a:xfrm>
              <a:custGeom>
                <a:avLst/>
                <a:gdLst>
                  <a:gd name="T0" fmla="*/ 83 w 85"/>
                  <a:gd name="T1" fmla="*/ 0 h 30"/>
                  <a:gd name="T2" fmla="*/ 0 w 85"/>
                  <a:gd name="T3" fmla="*/ 18 h 30"/>
                  <a:gd name="T4" fmla="*/ 2 w 85"/>
                  <a:gd name="T5" fmla="*/ 30 h 30"/>
                  <a:gd name="T6" fmla="*/ 85 w 85"/>
                  <a:gd name="T7" fmla="*/ 13 h 30"/>
                  <a:gd name="T8" fmla="*/ 83 w 85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0">
                    <a:moveTo>
                      <a:pt x="83" y="0"/>
                    </a:moveTo>
                    <a:lnTo>
                      <a:pt x="0" y="18"/>
                    </a:lnTo>
                    <a:lnTo>
                      <a:pt x="2" y="30"/>
                    </a:lnTo>
                    <a:lnTo>
                      <a:pt x="85" y="1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52"/>
              <p:cNvSpPr>
                <a:spLocks/>
              </p:cNvSpPr>
              <p:nvPr/>
            </p:nvSpPr>
            <p:spPr bwMode="auto">
              <a:xfrm>
                <a:off x="5033" y="1236"/>
                <a:ext cx="16" cy="15"/>
              </a:xfrm>
              <a:custGeom>
                <a:avLst/>
                <a:gdLst>
                  <a:gd name="T0" fmla="*/ 13 w 16"/>
                  <a:gd name="T1" fmla="*/ 0 h 15"/>
                  <a:gd name="T2" fmla="*/ 0 w 16"/>
                  <a:gd name="T3" fmla="*/ 2 h 15"/>
                  <a:gd name="T4" fmla="*/ 3 w 16"/>
                  <a:gd name="T5" fmla="*/ 15 h 15"/>
                  <a:gd name="T6" fmla="*/ 16 w 16"/>
                  <a:gd name="T7" fmla="*/ 13 h 15"/>
                  <a:gd name="T8" fmla="*/ 13 w 1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13" y="0"/>
                    </a:moveTo>
                    <a:lnTo>
                      <a:pt x="0" y="2"/>
                    </a:lnTo>
                    <a:lnTo>
                      <a:pt x="3" y="15"/>
                    </a:lnTo>
                    <a:lnTo>
                      <a:pt x="16" y="1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3"/>
              <p:cNvSpPr>
                <a:spLocks/>
              </p:cNvSpPr>
              <p:nvPr/>
            </p:nvSpPr>
            <p:spPr bwMode="auto">
              <a:xfrm>
                <a:off x="5054" y="1216"/>
                <a:ext cx="86" cy="30"/>
              </a:xfrm>
              <a:custGeom>
                <a:avLst/>
                <a:gdLst>
                  <a:gd name="T0" fmla="*/ 83 w 86"/>
                  <a:gd name="T1" fmla="*/ 0 h 30"/>
                  <a:gd name="T2" fmla="*/ 0 w 86"/>
                  <a:gd name="T3" fmla="*/ 18 h 30"/>
                  <a:gd name="T4" fmla="*/ 3 w 86"/>
                  <a:gd name="T5" fmla="*/ 30 h 30"/>
                  <a:gd name="T6" fmla="*/ 86 w 86"/>
                  <a:gd name="T7" fmla="*/ 13 h 30"/>
                  <a:gd name="T8" fmla="*/ 83 w 86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30">
                    <a:moveTo>
                      <a:pt x="83" y="0"/>
                    </a:moveTo>
                    <a:lnTo>
                      <a:pt x="0" y="18"/>
                    </a:lnTo>
                    <a:lnTo>
                      <a:pt x="3" y="30"/>
                    </a:lnTo>
                    <a:lnTo>
                      <a:pt x="86" y="1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4"/>
              <p:cNvSpPr>
                <a:spLocks/>
              </p:cNvSpPr>
              <p:nvPr/>
            </p:nvSpPr>
            <p:spPr bwMode="auto">
              <a:xfrm>
                <a:off x="4890" y="1429"/>
                <a:ext cx="118" cy="37"/>
              </a:xfrm>
              <a:custGeom>
                <a:avLst/>
                <a:gdLst>
                  <a:gd name="T0" fmla="*/ 115 w 118"/>
                  <a:gd name="T1" fmla="*/ 0 h 37"/>
                  <a:gd name="T2" fmla="*/ 0 w 118"/>
                  <a:gd name="T3" fmla="*/ 24 h 37"/>
                  <a:gd name="T4" fmla="*/ 3 w 118"/>
                  <a:gd name="T5" fmla="*/ 37 h 37"/>
                  <a:gd name="T6" fmla="*/ 118 w 118"/>
                  <a:gd name="T7" fmla="*/ 12 h 37"/>
                  <a:gd name="T8" fmla="*/ 115 w 11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37">
                    <a:moveTo>
                      <a:pt x="115" y="0"/>
                    </a:moveTo>
                    <a:lnTo>
                      <a:pt x="0" y="24"/>
                    </a:lnTo>
                    <a:lnTo>
                      <a:pt x="3" y="37"/>
                    </a:lnTo>
                    <a:lnTo>
                      <a:pt x="118" y="1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5"/>
              <p:cNvSpPr>
                <a:spLocks/>
              </p:cNvSpPr>
              <p:nvPr/>
            </p:nvSpPr>
            <p:spPr bwMode="auto">
              <a:xfrm>
                <a:off x="4911" y="1435"/>
                <a:ext cx="289" cy="137"/>
              </a:xfrm>
              <a:custGeom>
                <a:avLst/>
                <a:gdLst>
                  <a:gd name="T0" fmla="*/ 273 w 289"/>
                  <a:gd name="T1" fmla="*/ 0 h 137"/>
                  <a:gd name="T2" fmla="*/ 252 w 289"/>
                  <a:gd name="T3" fmla="*/ 0 h 137"/>
                  <a:gd name="T4" fmla="*/ 235 w 289"/>
                  <a:gd name="T5" fmla="*/ 18 h 137"/>
                  <a:gd name="T6" fmla="*/ 221 w 289"/>
                  <a:gd name="T7" fmla="*/ 43 h 137"/>
                  <a:gd name="T8" fmla="*/ 203 w 289"/>
                  <a:gd name="T9" fmla="*/ 32 h 137"/>
                  <a:gd name="T10" fmla="*/ 176 w 289"/>
                  <a:gd name="T11" fmla="*/ 33 h 137"/>
                  <a:gd name="T12" fmla="*/ 164 w 289"/>
                  <a:gd name="T13" fmla="*/ 53 h 137"/>
                  <a:gd name="T14" fmla="*/ 150 w 289"/>
                  <a:gd name="T15" fmla="*/ 63 h 137"/>
                  <a:gd name="T16" fmla="*/ 127 w 289"/>
                  <a:gd name="T17" fmla="*/ 54 h 137"/>
                  <a:gd name="T18" fmla="*/ 113 w 289"/>
                  <a:gd name="T19" fmla="*/ 62 h 137"/>
                  <a:gd name="T20" fmla="*/ 103 w 289"/>
                  <a:gd name="T21" fmla="*/ 83 h 137"/>
                  <a:gd name="T22" fmla="*/ 86 w 289"/>
                  <a:gd name="T23" fmla="*/ 74 h 137"/>
                  <a:gd name="T24" fmla="*/ 74 w 289"/>
                  <a:gd name="T25" fmla="*/ 91 h 137"/>
                  <a:gd name="T26" fmla="*/ 60 w 289"/>
                  <a:gd name="T27" fmla="*/ 89 h 137"/>
                  <a:gd name="T28" fmla="*/ 51 w 289"/>
                  <a:gd name="T29" fmla="*/ 104 h 137"/>
                  <a:gd name="T30" fmla="*/ 29 w 289"/>
                  <a:gd name="T31" fmla="*/ 119 h 137"/>
                  <a:gd name="T32" fmla="*/ 0 w 289"/>
                  <a:gd name="T33" fmla="*/ 116 h 137"/>
                  <a:gd name="T34" fmla="*/ 5 w 289"/>
                  <a:gd name="T35" fmla="*/ 137 h 137"/>
                  <a:gd name="T36" fmla="*/ 289 w 289"/>
                  <a:gd name="T37" fmla="*/ 76 h 137"/>
                  <a:gd name="T38" fmla="*/ 273 w 289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137">
                    <a:moveTo>
                      <a:pt x="273" y="0"/>
                    </a:moveTo>
                    <a:lnTo>
                      <a:pt x="252" y="0"/>
                    </a:lnTo>
                    <a:lnTo>
                      <a:pt x="235" y="18"/>
                    </a:lnTo>
                    <a:lnTo>
                      <a:pt x="221" y="43"/>
                    </a:lnTo>
                    <a:lnTo>
                      <a:pt x="203" y="32"/>
                    </a:lnTo>
                    <a:lnTo>
                      <a:pt x="176" y="33"/>
                    </a:lnTo>
                    <a:lnTo>
                      <a:pt x="164" y="53"/>
                    </a:lnTo>
                    <a:lnTo>
                      <a:pt x="150" y="63"/>
                    </a:lnTo>
                    <a:lnTo>
                      <a:pt x="127" y="54"/>
                    </a:lnTo>
                    <a:lnTo>
                      <a:pt x="113" y="62"/>
                    </a:lnTo>
                    <a:lnTo>
                      <a:pt x="103" y="83"/>
                    </a:lnTo>
                    <a:lnTo>
                      <a:pt x="86" y="74"/>
                    </a:lnTo>
                    <a:lnTo>
                      <a:pt x="74" y="91"/>
                    </a:lnTo>
                    <a:lnTo>
                      <a:pt x="60" y="89"/>
                    </a:lnTo>
                    <a:lnTo>
                      <a:pt x="51" y="104"/>
                    </a:lnTo>
                    <a:lnTo>
                      <a:pt x="29" y="119"/>
                    </a:lnTo>
                    <a:lnTo>
                      <a:pt x="0" y="116"/>
                    </a:lnTo>
                    <a:lnTo>
                      <a:pt x="5" y="137"/>
                    </a:lnTo>
                    <a:lnTo>
                      <a:pt x="289" y="76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56"/>
              <p:cNvSpPr>
                <a:spLocks/>
              </p:cNvSpPr>
              <p:nvPr/>
            </p:nvSpPr>
            <p:spPr bwMode="auto">
              <a:xfrm>
                <a:off x="4911" y="1435"/>
                <a:ext cx="289" cy="137"/>
              </a:xfrm>
              <a:custGeom>
                <a:avLst/>
                <a:gdLst>
                  <a:gd name="T0" fmla="*/ 273 w 289"/>
                  <a:gd name="T1" fmla="*/ 0 h 137"/>
                  <a:gd name="T2" fmla="*/ 252 w 289"/>
                  <a:gd name="T3" fmla="*/ 0 h 137"/>
                  <a:gd name="T4" fmla="*/ 235 w 289"/>
                  <a:gd name="T5" fmla="*/ 18 h 137"/>
                  <a:gd name="T6" fmla="*/ 221 w 289"/>
                  <a:gd name="T7" fmla="*/ 43 h 137"/>
                  <a:gd name="T8" fmla="*/ 203 w 289"/>
                  <a:gd name="T9" fmla="*/ 32 h 137"/>
                  <a:gd name="T10" fmla="*/ 176 w 289"/>
                  <a:gd name="T11" fmla="*/ 33 h 137"/>
                  <a:gd name="T12" fmla="*/ 164 w 289"/>
                  <a:gd name="T13" fmla="*/ 53 h 137"/>
                  <a:gd name="T14" fmla="*/ 150 w 289"/>
                  <a:gd name="T15" fmla="*/ 63 h 137"/>
                  <a:gd name="T16" fmla="*/ 127 w 289"/>
                  <a:gd name="T17" fmla="*/ 54 h 137"/>
                  <a:gd name="T18" fmla="*/ 113 w 289"/>
                  <a:gd name="T19" fmla="*/ 62 h 137"/>
                  <a:gd name="T20" fmla="*/ 103 w 289"/>
                  <a:gd name="T21" fmla="*/ 83 h 137"/>
                  <a:gd name="T22" fmla="*/ 86 w 289"/>
                  <a:gd name="T23" fmla="*/ 74 h 137"/>
                  <a:gd name="T24" fmla="*/ 74 w 289"/>
                  <a:gd name="T25" fmla="*/ 91 h 137"/>
                  <a:gd name="T26" fmla="*/ 60 w 289"/>
                  <a:gd name="T27" fmla="*/ 89 h 137"/>
                  <a:gd name="T28" fmla="*/ 51 w 289"/>
                  <a:gd name="T29" fmla="*/ 104 h 137"/>
                  <a:gd name="T30" fmla="*/ 29 w 289"/>
                  <a:gd name="T31" fmla="*/ 119 h 137"/>
                  <a:gd name="T32" fmla="*/ 0 w 289"/>
                  <a:gd name="T33" fmla="*/ 116 h 137"/>
                  <a:gd name="T34" fmla="*/ 5 w 289"/>
                  <a:gd name="T35" fmla="*/ 137 h 137"/>
                  <a:gd name="T36" fmla="*/ 289 w 289"/>
                  <a:gd name="T37" fmla="*/ 76 h 137"/>
                  <a:gd name="T38" fmla="*/ 273 w 289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137">
                    <a:moveTo>
                      <a:pt x="273" y="0"/>
                    </a:moveTo>
                    <a:lnTo>
                      <a:pt x="252" y="0"/>
                    </a:lnTo>
                    <a:lnTo>
                      <a:pt x="235" y="18"/>
                    </a:lnTo>
                    <a:lnTo>
                      <a:pt x="221" y="43"/>
                    </a:lnTo>
                    <a:lnTo>
                      <a:pt x="203" y="32"/>
                    </a:lnTo>
                    <a:lnTo>
                      <a:pt x="176" y="33"/>
                    </a:lnTo>
                    <a:lnTo>
                      <a:pt x="164" y="53"/>
                    </a:lnTo>
                    <a:lnTo>
                      <a:pt x="150" y="63"/>
                    </a:lnTo>
                    <a:lnTo>
                      <a:pt x="127" y="54"/>
                    </a:lnTo>
                    <a:lnTo>
                      <a:pt x="113" y="62"/>
                    </a:lnTo>
                    <a:lnTo>
                      <a:pt x="103" y="83"/>
                    </a:lnTo>
                    <a:lnTo>
                      <a:pt x="86" y="74"/>
                    </a:lnTo>
                    <a:lnTo>
                      <a:pt x="74" y="91"/>
                    </a:lnTo>
                    <a:lnTo>
                      <a:pt x="60" y="89"/>
                    </a:lnTo>
                    <a:lnTo>
                      <a:pt x="51" y="104"/>
                    </a:lnTo>
                    <a:lnTo>
                      <a:pt x="29" y="119"/>
                    </a:lnTo>
                    <a:lnTo>
                      <a:pt x="0" y="116"/>
                    </a:lnTo>
                    <a:lnTo>
                      <a:pt x="5" y="137"/>
                    </a:lnTo>
                    <a:lnTo>
                      <a:pt x="289" y="76"/>
                    </a:lnTo>
                    <a:lnTo>
                      <a:pt x="2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57"/>
              <p:cNvSpPr>
                <a:spLocks/>
              </p:cNvSpPr>
              <p:nvPr/>
            </p:nvSpPr>
            <p:spPr bwMode="auto">
              <a:xfrm>
                <a:off x="4915" y="1462"/>
                <a:ext cx="285" cy="110"/>
              </a:xfrm>
              <a:custGeom>
                <a:avLst/>
                <a:gdLst>
                  <a:gd name="T0" fmla="*/ 275 w 285"/>
                  <a:gd name="T1" fmla="*/ 0 h 110"/>
                  <a:gd name="T2" fmla="*/ 256 w 285"/>
                  <a:gd name="T3" fmla="*/ 9 h 110"/>
                  <a:gd name="T4" fmla="*/ 239 w 285"/>
                  <a:gd name="T5" fmla="*/ 31 h 110"/>
                  <a:gd name="T6" fmla="*/ 228 w 285"/>
                  <a:gd name="T7" fmla="*/ 26 h 110"/>
                  <a:gd name="T8" fmla="*/ 216 w 285"/>
                  <a:gd name="T9" fmla="*/ 41 h 110"/>
                  <a:gd name="T10" fmla="*/ 198 w 285"/>
                  <a:gd name="T11" fmla="*/ 34 h 110"/>
                  <a:gd name="T12" fmla="*/ 181 w 285"/>
                  <a:gd name="T13" fmla="*/ 31 h 110"/>
                  <a:gd name="T14" fmla="*/ 172 w 285"/>
                  <a:gd name="T15" fmla="*/ 37 h 110"/>
                  <a:gd name="T16" fmla="*/ 160 w 285"/>
                  <a:gd name="T17" fmla="*/ 55 h 110"/>
                  <a:gd name="T18" fmla="*/ 144 w 285"/>
                  <a:gd name="T19" fmla="*/ 45 h 110"/>
                  <a:gd name="T20" fmla="*/ 133 w 285"/>
                  <a:gd name="T21" fmla="*/ 51 h 110"/>
                  <a:gd name="T22" fmla="*/ 126 w 285"/>
                  <a:gd name="T23" fmla="*/ 49 h 110"/>
                  <a:gd name="T24" fmla="*/ 120 w 285"/>
                  <a:gd name="T25" fmla="*/ 67 h 110"/>
                  <a:gd name="T26" fmla="*/ 96 w 285"/>
                  <a:gd name="T27" fmla="*/ 64 h 110"/>
                  <a:gd name="T28" fmla="*/ 84 w 285"/>
                  <a:gd name="T29" fmla="*/ 80 h 110"/>
                  <a:gd name="T30" fmla="*/ 68 w 285"/>
                  <a:gd name="T31" fmla="*/ 76 h 110"/>
                  <a:gd name="T32" fmla="*/ 58 w 285"/>
                  <a:gd name="T33" fmla="*/ 86 h 110"/>
                  <a:gd name="T34" fmla="*/ 40 w 285"/>
                  <a:gd name="T35" fmla="*/ 88 h 110"/>
                  <a:gd name="T36" fmla="*/ 26 w 285"/>
                  <a:gd name="T37" fmla="*/ 96 h 110"/>
                  <a:gd name="T38" fmla="*/ 12 w 285"/>
                  <a:gd name="T39" fmla="*/ 97 h 110"/>
                  <a:gd name="T40" fmla="*/ 0 w 285"/>
                  <a:gd name="T41" fmla="*/ 104 h 110"/>
                  <a:gd name="T42" fmla="*/ 1 w 285"/>
                  <a:gd name="T43" fmla="*/ 110 h 110"/>
                  <a:gd name="T44" fmla="*/ 285 w 285"/>
                  <a:gd name="T45" fmla="*/ 49 h 110"/>
                  <a:gd name="T46" fmla="*/ 275 w 285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5" h="110">
                    <a:moveTo>
                      <a:pt x="275" y="0"/>
                    </a:moveTo>
                    <a:lnTo>
                      <a:pt x="256" y="9"/>
                    </a:lnTo>
                    <a:lnTo>
                      <a:pt x="239" y="31"/>
                    </a:lnTo>
                    <a:lnTo>
                      <a:pt x="228" y="26"/>
                    </a:lnTo>
                    <a:lnTo>
                      <a:pt x="216" y="41"/>
                    </a:lnTo>
                    <a:lnTo>
                      <a:pt x="198" y="34"/>
                    </a:lnTo>
                    <a:lnTo>
                      <a:pt x="181" y="31"/>
                    </a:lnTo>
                    <a:lnTo>
                      <a:pt x="172" y="37"/>
                    </a:lnTo>
                    <a:lnTo>
                      <a:pt x="160" y="55"/>
                    </a:lnTo>
                    <a:lnTo>
                      <a:pt x="144" y="45"/>
                    </a:lnTo>
                    <a:lnTo>
                      <a:pt x="133" y="51"/>
                    </a:lnTo>
                    <a:lnTo>
                      <a:pt x="126" y="49"/>
                    </a:lnTo>
                    <a:lnTo>
                      <a:pt x="120" y="67"/>
                    </a:lnTo>
                    <a:lnTo>
                      <a:pt x="96" y="64"/>
                    </a:lnTo>
                    <a:lnTo>
                      <a:pt x="84" y="80"/>
                    </a:lnTo>
                    <a:lnTo>
                      <a:pt x="68" y="76"/>
                    </a:lnTo>
                    <a:lnTo>
                      <a:pt x="58" y="86"/>
                    </a:lnTo>
                    <a:lnTo>
                      <a:pt x="40" y="88"/>
                    </a:lnTo>
                    <a:lnTo>
                      <a:pt x="26" y="96"/>
                    </a:lnTo>
                    <a:lnTo>
                      <a:pt x="12" y="97"/>
                    </a:lnTo>
                    <a:lnTo>
                      <a:pt x="0" y="104"/>
                    </a:lnTo>
                    <a:lnTo>
                      <a:pt x="1" y="110"/>
                    </a:lnTo>
                    <a:lnTo>
                      <a:pt x="285" y="49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62C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58"/>
              <p:cNvSpPr>
                <a:spLocks/>
              </p:cNvSpPr>
              <p:nvPr/>
            </p:nvSpPr>
            <p:spPr bwMode="auto">
              <a:xfrm>
                <a:off x="4915" y="1462"/>
                <a:ext cx="285" cy="110"/>
              </a:xfrm>
              <a:custGeom>
                <a:avLst/>
                <a:gdLst>
                  <a:gd name="T0" fmla="*/ 275 w 285"/>
                  <a:gd name="T1" fmla="*/ 0 h 110"/>
                  <a:gd name="T2" fmla="*/ 256 w 285"/>
                  <a:gd name="T3" fmla="*/ 9 h 110"/>
                  <a:gd name="T4" fmla="*/ 239 w 285"/>
                  <a:gd name="T5" fmla="*/ 31 h 110"/>
                  <a:gd name="T6" fmla="*/ 228 w 285"/>
                  <a:gd name="T7" fmla="*/ 26 h 110"/>
                  <a:gd name="T8" fmla="*/ 216 w 285"/>
                  <a:gd name="T9" fmla="*/ 41 h 110"/>
                  <a:gd name="T10" fmla="*/ 198 w 285"/>
                  <a:gd name="T11" fmla="*/ 34 h 110"/>
                  <a:gd name="T12" fmla="*/ 181 w 285"/>
                  <a:gd name="T13" fmla="*/ 31 h 110"/>
                  <a:gd name="T14" fmla="*/ 172 w 285"/>
                  <a:gd name="T15" fmla="*/ 37 h 110"/>
                  <a:gd name="T16" fmla="*/ 160 w 285"/>
                  <a:gd name="T17" fmla="*/ 55 h 110"/>
                  <a:gd name="T18" fmla="*/ 144 w 285"/>
                  <a:gd name="T19" fmla="*/ 45 h 110"/>
                  <a:gd name="T20" fmla="*/ 133 w 285"/>
                  <a:gd name="T21" fmla="*/ 51 h 110"/>
                  <a:gd name="T22" fmla="*/ 126 w 285"/>
                  <a:gd name="T23" fmla="*/ 49 h 110"/>
                  <a:gd name="T24" fmla="*/ 120 w 285"/>
                  <a:gd name="T25" fmla="*/ 67 h 110"/>
                  <a:gd name="T26" fmla="*/ 96 w 285"/>
                  <a:gd name="T27" fmla="*/ 64 h 110"/>
                  <a:gd name="T28" fmla="*/ 84 w 285"/>
                  <a:gd name="T29" fmla="*/ 80 h 110"/>
                  <a:gd name="T30" fmla="*/ 68 w 285"/>
                  <a:gd name="T31" fmla="*/ 76 h 110"/>
                  <a:gd name="T32" fmla="*/ 58 w 285"/>
                  <a:gd name="T33" fmla="*/ 86 h 110"/>
                  <a:gd name="T34" fmla="*/ 40 w 285"/>
                  <a:gd name="T35" fmla="*/ 88 h 110"/>
                  <a:gd name="T36" fmla="*/ 26 w 285"/>
                  <a:gd name="T37" fmla="*/ 96 h 110"/>
                  <a:gd name="T38" fmla="*/ 12 w 285"/>
                  <a:gd name="T39" fmla="*/ 97 h 110"/>
                  <a:gd name="T40" fmla="*/ 0 w 285"/>
                  <a:gd name="T41" fmla="*/ 104 h 110"/>
                  <a:gd name="T42" fmla="*/ 1 w 285"/>
                  <a:gd name="T43" fmla="*/ 110 h 110"/>
                  <a:gd name="T44" fmla="*/ 285 w 285"/>
                  <a:gd name="T45" fmla="*/ 49 h 110"/>
                  <a:gd name="T46" fmla="*/ 275 w 285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5" h="110">
                    <a:moveTo>
                      <a:pt x="275" y="0"/>
                    </a:moveTo>
                    <a:lnTo>
                      <a:pt x="256" y="9"/>
                    </a:lnTo>
                    <a:lnTo>
                      <a:pt x="239" y="31"/>
                    </a:lnTo>
                    <a:lnTo>
                      <a:pt x="228" y="26"/>
                    </a:lnTo>
                    <a:lnTo>
                      <a:pt x="216" y="41"/>
                    </a:lnTo>
                    <a:lnTo>
                      <a:pt x="198" y="34"/>
                    </a:lnTo>
                    <a:lnTo>
                      <a:pt x="181" y="31"/>
                    </a:lnTo>
                    <a:lnTo>
                      <a:pt x="172" y="37"/>
                    </a:lnTo>
                    <a:lnTo>
                      <a:pt x="160" y="55"/>
                    </a:lnTo>
                    <a:lnTo>
                      <a:pt x="144" y="45"/>
                    </a:lnTo>
                    <a:lnTo>
                      <a:pt x="133" y="51"/>
                    </a:lnTo>
                    <a:lnTo>
                      <a:pt x="126" y="49"/>
                    </a:lnTo>
                    <a:lnTo>
                      <a:pt x="120" y="67"/>
                    </a:lnTo>
                    <a:lnTo>
                      <a:pt x="96" y="64"/>
                    </a:lnTo>
                    <a:lnTo>
                      <a:pt x="84" y="80"/>
                    </a:lnTo>
                    <a:lnTo>
                      <a:pt x="68" y="76"/>
                    </a:lnTo>
                    <a:lnTo>
                      <a:pt x="58" y="86"/>
                    </a:lnTo>
                    <a:lnTo>
                      <a:pt x="40" y="88"/>
                    </a:lnTo>
                    <a:lnTo>
                      <a:pt x="26" y="96"/>
                    </a:lnTo>
                    <a:lnTo>
                      <a:pt x="12" y="97"/>
                    </a:lnTo>
                    <a:lnTo>
                      <a:pt x="0" y="104"/>
                    </a:lnTo>
                    <a:lnTo>
                      <a:pt x="1" y="110"/>
                    </a:lnTo>
                    <a:lnTo>
                      <a:pt x="285" y="49"/>
                    </a:lnTo>
                    <a:lnTo>
                      <a:pt x="2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59"/>
              <p:cNvSpPr>
                <a:spLocks/>
              </p:cNvSpPr>
              <p:nvPr/>
            </p:nvSpPr>
            <p:spPr bwMode="auto">
              <a:xfrm>
                <a:off x="4972" y="1608"/>
                <a:ext cx="224" cy="219"/>
              </a:xfrm>
              <a:custGeom>
                <a:avLst/>
                <a:gdLst>
                  <a:gd name="T0" fmla="*/ 247 w 413"/>
                  <a:gd name="T1" fmla="*/ 0 h 403"/>
                  <a:gd name="T2" fmla="*/ 227 w 413"/>
                  <a:gd name="T3" fmla="*/ 8 h 403"/>
                  <a:gd name="T4" fmla="*/ 12 w 413"/>
                  <a:gd name="T5" fmla="*/ 210 h 403"/>
                  <a:gd name="T6" fmla="*/ 11 w 413"/>
                  <a:gd name="T7" fmla="*/ 249 h 403"/>
                  <a:gd name="T8" fmla="*/ 146 w 413"/>
                  <a:gd name="T9" fmla="*/ 394 h 403"/>
                  <a:gd name="T10" fmla="*/ 167 w 413"/>
                  <a:gd name="T11" fmla="*/ 403 h 403"/>
                  <a:gd name="T12" fmla="*/ 186 w 413"/>
                  <a:gd name="T13" fmla="*/ 395 h 403"/>
                  <a:gd name="T14" fmla="*/ 401 w 413"/>
                  <a:gd name="T15" fmla="*/ 193 h 403"/>
                  <a:gd name="T16" fmla="*/ 403 w 413"/>
                  <a:gd name="T17" fmla="*/ 153 h 403"/>
                  <a:gd name="T18" fmla="*/ 267 w 413"/>
                  <a:gd name="T19" fmla="*/ 9 h 403"/>
                  <a:gd name="T20" fmla="*/ 247 w 413"/>
                  <a:gd name="T21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3" h="403">
                    <a:moveTo>
                      <a:pt x="247" y="0"/>
                    </a:moveTo>
                    <a:cubicBezTo>
                      <a:pt x="240" y="0"/>
                      <a:pt x="233" y="2"/>
                      <a:pt x="227" y="8"/>
                    </a:cubicBezTo>
                    <a:cubicBezTo>
                      <a:pt x="12" y="210"/>
                      <a:pt x="12" y="210"/>
                      <a:pt x="12" y="210"/>
                    </a:cubicBezTo>
                    <a:cubicBezTo>
                      <a:pt x="1" y="220"/>
                      <a:pt x="0" y="238"/>
                      <a:pt x="11" y="249"/>
                    </a:cubicBezTo>
                    <a:cubicBezTo>
                      <a:pt x="146" y="394"/>
                      <a:pt x="146" y="394"/>
                      <a:pt x="146" y="394"/>
                    </a:cubicBezTo>
                    <a:cubicBezTo>
                      <a:pt x="152" y="400"/>
                      <a:pt x="159" y="403"/>
                      <a:pt x="167" y="403"/>
                    </a:cubicBezTo>
                    <a:cubicBezTo>
                      <a:pt x="173" y="403"/>
                      <a:pt x="180" y="400"/>
                      <a:pt x="186" y="395"/>
                    </a:cubicBezTo>
                    <a:cubicBezTo>
                      <a:pt x="401" y="193"/>
                      <a:pt x="401" y="193"/>
                      <a:pt x="401" y="193"/>
                    </a:cubicBezTo>
                    <a:cubicBezTo>
                      <a:pt x="413" y="182"/>
                      <a:pt x="413" y="164"/>
                      <a:pt x="403" y="153"/>
                    </a:cubicBezTo>
                    <a:cubicBezTo>
                      <a:pt x="267" y="9"/>
                      <a:pt x="267" y="9"/>
                      <a:pt x="267" y="9"/>
                    </a:cubicBezTo>
                    <a:cubicBezTo>
                      <a:pt x="262" y="3"/>
                      <a:pt x="254" y="0"/>
                      <a:pt x="247" y="0"/>
                    </a:cubicBezTo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60"/>
              <p:cNvSpPr>
                <a:spLocks/>
              </p:cNvSpPr>
              <p:nvPr/>
            </p:nvSpPr>
            <p:spPr bwMode="auto">
              <a:xfrm>
                <a:off x="4980" y="1593"/>
                <a:ext cx="224" cy="222"/>
              </a:xfrm>
              <a:custGeom>
                <a:avLst/>
                <a:gdLst>
                  <a:gd name="T0" fmla="*/ 12 w 413"/>
                  <a:gd name="T1" fmla="*/ 213 h 409"/>
                  <a:gd name="T2" fmla="*/ 11 w 413"/>
                  <a:gd name="T3" fmla="*/ 252 h 409"/>
                  <a:gd name="T4" fmla="*/ 146 w 413"/>
                  <a:gd name="T5" fmla="*/ 397 h 409"/>
                  <a:gd name="T6" fmla="*/ 186 w 413"/>
                  <a:gd name="T7" fmla="*/ 398 h 409"/>
                  <a:gd name="T8" fmla="*/ 401 w 413"/>
                  <a:gd name="T9" fmla="*/ 196 h 409"/>
                  <a:gd name="T10" fmla="*/ 403 w 413"/>
                  <a:gd name="T11" fmla="*/ 156 h 409"/>
                  <a:gd name="T12" fmla="*/ 267 w 413"/>
                  <a:gd name="T13" fmla="*/ 12 h 409"/>
                  <a:gd name="T14" fmla="*/ 227 w 413"/>
                  <a:gd name="T15" fmla="*/ 11 h 409"/>
                  <a:gd name="T16" fmla="*/ 12 w 413"/>
                  <a:gd name="T17" fmla="*/ 213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3" h="409">
                    <a:moveTo>
                      <a:pt x="12" y="213"/>
                    </a:moveTo>
                    <a:cubicBezTo>
                      <a:pt x="1" y="223"/>
                      <a:pt x="0" y="241"/>
                      <a:pt x="11" y="252"/>
                    </a:cubicBezTo>
                    <a:cubicBezTo>
                      <a:pt x="146" y="397"/>
                      <a:pt x="146" y="397"/>
                      <a:pt x="146" y="397"/>
                    </a:cubicBezTo>
                    <a:cubicBezTo>
                      <a:pt x="157" y="408"/>
                      <a:pt x="174" y="409"/>
                      <a:pt x="186" y="398"/>
                    </a:cubicBezTo>
                    <a:cubicBezTo>
                      <a:pt x="401" y="196"/>
                      <a:pt x="401" y="196"/>
                      <a:pt x="401" y="196"/>
                    </a:cubicBezTo>
                    <a:cubicBezTo>
                      <a:pt x="413" y="185"/>
                      <a:pt x="413" y="167"/>
                      <a:pt x="403" y="156"/>
                    </a:cubicBezTo>
                    <a:cubicBezTo>
                      <a:pt x="267" y="12"/>
                      <a:pt x="267" y="12"/>
                      <a:pt x="267" y="12"/>
                    </a:cubicBezTo>
                    <a:cubicBezTo>
                      <a:pt x="256" y="1"/>
                      <a:pt x="239" y="0"/>
                      <a:pt x="227" y="11"/>
                    </a:cubicBezTo>
                    <a:lnTo>
                      <a:pt x="12" y="213"/>
                    </a:lnTo>
                    <a:close/>
                  </a:path>
                </a:pathLst>
              </a:custGeom>
              <a:solidFill>
                <a:srgbClr val="F7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1"/>
              <p:cNvSpPr>
                <a:spLocks/>
              </p:cNvSpPr>
              <p:nvPr/>
            </p:nvSpPr>
            <p:spPr bwMode="auto">
              <a:xfrm>
                <a:off x="5062" y="1643"/>
                <a:ext cx="28" cy="28"/>
              </a:xfrm>
              <a:custGeom>
                <a:avLst/>
                <a:gdLst>
                  <a:gd name="T0" fmla="*/ 13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3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3" y="2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8" y="14"/>
                    </a:ln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62"/>
              <p:cNvSpPr>
                <a:spLocks/>
              </p:cNvSpPr>
              <p:nvPr/>
            </p:nvSpPr>
            <p:spPr bwMode="auto">
              <a:xfrm>
                <a:off x="5082" y="166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3 h 29"/>
                  <a:gd name="T4" fmla="*/ 15 w 29"/>
                  <a:gd name="T5" fmla="*/ 0 h 29"/>
                  <a:gd name="T6" fmla="*/ 29 w 29"/>
                  <a:gd name="T7" fmla="*/ 14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9" y="14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3"/>
              <p:cNvSpPr>
                <a:spLocks/>
              </p:cNvSpPr>
              <p:nvPr/>
            </p:nvSpPr>
            <p:spPr bwMode="auto">
              <a:xfrm>
                <a:off x="5103" y="1687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4 h 29"/>
                  <a:gd name="T4" fmla="*/ 15 w 29"/>
                  <a:gd name="T5" fmla="*/ 0 h 29"/>
                  <a:gd name="T6" fmla="*/ 29 w 29"/>
                  <a:gd name="T7" fmla="*/ 15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64"/>
              <p:cNvSpPr>
                <a:spLocks/>
              </p:cNvSpPr>
              <p:nvPr/>
            </p:nvSpPr>
            <p:spPr bwMode="auto">
              <a:xfrm>
                <a:off x="5124" y="1709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4 h 29"/>
                  <a:gd name="T4" fmla="*/ 15 w 29"/>
                  <a:gd name="T5" fmla="*/ 0 h 29"/>
                  <a:gd name="T6" fmla="*/ 29 w 29"/>
                  <a:gd name="T7" fmla="*/ 15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5"/>
              <p:cNvSpPr>
                <a:spLocks/>
              </p:cNvSpPr>
              <p:nvPr/>
            </p:nvSpPr>
            <p:spPr bwMode="auto">
              <a:xfrm>
                <a:off x="5039" y="1663"/>
                <a:ext cx="29" cy="29"/>
              </a:xfrm>
              <a:custGeom>
                <a:avLst/>
                <a:gdLst>
                  <a:gd name="T0" fmla="*/ 15 w 29"/>
                  <a:gd name="T1" fmla="*/ 29 h 29"/>
                  <a:gd name="T2" fmla="*/ 0 w 29"/>
                  <a:gd name="T3" fmla="*/ 14 h 29"/>
                  <a:gd name="T4" fmla="*/ 15 w 29"/>
                  <a:gd name="T5" fmla="*/ 0 h 29"/>
                  <a:gd name="T6" fmla="*/ 29 w 29"/>
                  <a:gd name="T7" fmla="*/ 15 h 29"/>
                  <a:gd name="T8" fmla="*/ 15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6"/>
              <p:cNvSpPr>
                <a:spLocks/>
              </p:cNvSpPr>
              <p:nvPr/>
            </p:nvSpPr>
            <p:spPr bwMode="auto">
              <a:xfrm>
                <a:off x="5060" y="168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5 h 29"/>
                  <a:gd name="T4" fmla="*/ 15 w 29"/>
                  <a:gd name="T5" fmla="*/ 0 h 29"/>
                  <a:gd name="T6" fmla="*/ 29 w 29"/>
                  <a:gd name="T7" fmla="*/ 16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5"/>
                    </a:lnTo>
                    <a:lnTo>
                      <a:pt x="15" y="0"/>
                    </a:lnTo>
                    <a:lnTo>
                      <a:pt x="29" y="16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7"/>
              <p:cNvSpPr>
                <a:spLocks/>
              </p:cNvSpPr>
              <p:nvPr/>
            </p:nvSpPr>
            <p:spPr bwMode="auto">
              <a:xfrm>
                <a:off x="5081" y="1708"/>
                <a:ext cx="29" cy="28"/>
              </a:xfrm>
              <a:custGeom>
                <a:avLst/>
                <a:gdLst>
                  <a:gd name="T0" fmla="*/ 14 w 29"/>
                  <a:gd name="T1" fmla="*/ 28 h 28"/>
                  <a:gd name="T2" fmla="*/ 0 w 29"/>
                  <a:gd name="T3" fmla="*/ 14 h 28"/>
                  <a:gd name="T4" fmla="*/ 15 w 29"/>
                  <a:gd name="T5" fmla="*/ 0 h 28"/>
                  <a:gd name="T6" fmla="*/ 29 w 29"/>
                  <a:gd name="T7" fmla="*/ 14 h 28"/>
                  <a:gd name="T8" fmla="*/ 14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4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8"/>
              <p:cNvSpPr>
                <a:spLocks/>
              </p:cNvSpPr>
              <p:nvPr/>
            </p:nvSpPr>
            <p:spPr bwMode="auto">
              <a:xfrm>
                <a:off x="5102" y="1730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4 h 29"/>
                  <a:gd name="T4" fmla="*/ 14 w 29"/>
                  <a:gd name="T5" fmla="*/ 0 h 29"/>
                  <a:gd name="T6" fmla="*/ 29 w 29"/>
                  <a:gd name="T7" fmla="*/ 15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9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9"/>
              <p:cNvSpPr>
                <a:spLocks/>
              </p:cNvSpPr>
              <p:nvPr/>
            </p:nvSpPr>
            <p:spPr bwMode="auto">
              <a:xfrm>
                <a:off x="5017" y="1684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4 h 29"/>
                  <a:gd name="T4" fmla="*/ 15 w 29"/>
                  <a:gd name="T5" fmla="*/ 0 h 29"/>
                  <a:gd name="T6" fmla="*/ 29 w 29"/>
                  <a:gd name="T7" fmla="*/ 15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70"/>
              <p:cNvSpPr>
                <a:spLocks/>
              </p:cNvSpPr>
              <p:nvPr/>
            </p:nvSpPr>
            <p:spPr bwMode="auto">
              <a:xfrm>
                <a:off x="5038" y="1707"/>
                <a:ext cx="29" cy="28"/>
              </a:xfrm>
              <a:custGeom>
                <a:avLst/>
                <a:gdLst>
                  <a:gd name="T0" fmla="*/ 14 w 29"/>
                  <a:gd name="T1" fmla="*/ 28 h 28"/>
                  <a:gd name="T2" fmla="*/ 0 w 29"/>
                  <a:gd name="T3" fmla="*/ 13 h 28"/>
                  <a:gd name="T4" fmla="*/ 15 w 29"/>
                  <a:gd name="T5" fmla="*/ 0 h 28"/>
                  <a:gd name="T6" fmla="*/ 29 w 29"/>
                  <a:gd name="T7" fmla="*/ 14 h 28"/>
                  <a:gd name="T8" fmla="*/ 14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9" y="14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71"/>
              <p:cNvSpPr>
                <a:spLocks/>
              </p:cNvSpPr>
              <p:nvPr/>
            </p:nvSpPr>
            <p:spPr bwMode="auto">
              <a:xfrm>
                <a:off x="5059" y="1729"/>
                <a:ext cx="29" cy="28"/>
              </a:xfrm>
              <a:custGeom>
                <a:avLst/>
                <a:gdLst>
                  <a:gd name="T0" fmla="*/ 14 w 29"/>
                  <a:gd name="T1" fmla="*/ 28 h 28"/>
                  <a:gd name="T2" fmla="*/ 0 w 29"/>
                  <a:gd name="T3" fmla="*/ 13 h 28"/>
                  <a:gd name="T4" fmla="*/ 15 w 29"/>
                  <a:gd name="T5" fmla="*/ 0 h 28"/>
                  <a:gd name="T6" fmla="*/ 29 w 29"/>
                  <a:gd name="T7" fmla="*/ 15 h 28"/>
                  <a:gd name="T8" fmla="*/ 14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72"/>
              <p:cNvSpPr>
                <a:spLocks/>
              </p:cNvSpPr>
              <p:nvPr/>
            </p:nvSpPr>
            <p:spPr bwMode="auto">
              <a:xfrm>
                <a:off x="5080" y="1751"/>
                <a:ext cx="28" cy="2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5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28" y="15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73"/>
              <p:cNvSpPr>
                <a:spLocks/>
              </p:cNvSpPr>
              <p:nvPr/>
            </p:nvSpPr>
            <p:spPr bwMode="auto">
              <a:xfrm>
                <a:off x="4995" y="170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0 w 29"/>
                  <a:gd name="T3" fmla="*/ 14 h 29"/>
                  <a:gd name="T4" fmla="*/ 15 w 29"/>
                  <a:gd name="T5" fmla="*/ 0 h 29"/>
                  <a:gd name="T6" fmla="*/ 29 w 29"/>
                  <a:gd name="T7" fmla="*/ 15 h 29"/>
                  <a:gd name="T8" fmla="*/ 14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9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74"/>
              <p:cNvSpPr>
                <a:spLocks/>
              </p:cNvSpPr>
              <p:nvPr/>
            </p:nvSpPr>
            <p:spPr bwMode="auto">
              <a:xfrm>
                <a:off x="5016" y="1727"/>
                <a:ext cx="28" cy="29"/>
              </a:xfrm>
              <a:custGeom>
                <a:avLst/>
                <a:gdLst>
                  <a:gd name="T0" fmla="*/ 14 w 28"/>
                  <a:gd name="T1" fmla="*/ 29 h 29"/>
                  <a:gd name="T2" fmla="*/ 0 w 28"/>
                  <a:gd name="T3" fmla="*/ 14 h 29"/>
                  <a:gd name="T4" fmla="*/ 15 w 28"/>
                  <a:gd name="T5" fmla="*/ 0 h 29"/>
                  <a:gd name="T6" fmla="*/ 28 w 28"/>
                  <a:gd name="T7" fmla="*/ 15 h 29"/>
                  <a:gd name="T8" fmla="*/ 14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28" y="15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75"/>
              <p:cNvSpPr>
                <a:spLocks/>
              </p:cNvSpPr>
              <p:nvPr/>
            </p:nvSpPr>
            <p:spPr bwMode="auto">
              <a:xfrm>
                <a:off x="5037" y="1749"/>
                <a:ext cx="49" cy="51"/>
              </a:xfrm>
              <a:custGeom>
                <a:avLst/>
                <a:gdLst>
                  <a:gd name="T0" fmla="*/ 34 w 49"/>
                  <a:gd name="T1" fmla="*/ 51 h 51"/>
                  <a:gd name="T2" fmla="*/ 0 w 49"/>
                  <a:gd name="T3" fmla="*/ 14 h 51"/>
                  <a:gd name="T4" fmla="*/ 14 w 49"/>
                  <a:gd name="T5" fmla="*/ 0 h 51"/>
                  <a:gd name="T6" fmla="*/ 49 w 49"/>
                  <a:gd name="T7" fmla="*/ 37 h 51"/>
                  <a:gd name="T8" fmla="*/ 34 w 4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1">
                    <a:moveTo>
                      <a:pt x="34" y="51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49" y="37"/>
                    </a:lnTo>
                    <a:lnTo>
                      <a:pt x="34" y="51"/>
                    </a:lnTo>
                    <a:close/>
                  </a:path>
                </a:pathLst>
              </a:custGeom>
              <a:solidFill>
                <a:srgbClr val="B7BF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76"/>
              <p:cNvSpPr>
                <a:spLocks/>
              </p:cNvSpPr>
              <p:nvPr/>
            </p:nvSpPr>
            <p:spPr bwMode="auto">
              <a:xfrm>
                <a:off x="5084" y="1608"/>
                <a:ext cx="106" cy="109"/>
              </a:xfrm>
              <a:custGeom>
                <a:avLst/>
                <a:gdLst>
                  <a:gd name="T0" fmla="*/ 106 w 106"/>
                  <a:gd name="T1" fmla="*/ 81 h 109"/>
                  <a:gd name="T2" fmla="*/ 29 w 106"/>
                  <a:gd name="T3" fmla="*/ 0 h 109"/>
                  <a:gd name="T4" fmla="*/ 0 w 106"/>
                  <a:gd name="T5" fmla="*/ 28 h 109"/>
                  <a:gd name="T6" fmla="*/ 76 w 106"/>
                  <a:gd name="T7" fmla="*/ 109 h 109"/>
                  <a:gd name="T8" fmla="*/ 106 w 106"/>
                  <a:gd name="T9" fmla="*/ 8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9">
                    <a:moveTo>
                      <a:pt x="106" y="81"/>
                    </a:moveTo>
                    <a:lnTo>
                      <a:pt x="29" y="0"/>
                    </a:lnTo>
                    <a:lnTo>
                      <a:pt x="0" y="28"/>
                    </a:lnTo>
                    <a:lnTo>
                      <a:pt x="76" y="109"/>
                    </a:lnTo>
                    <a:lnTo>
                      <a:pt x="106" y="81"/>
                    </a:lnTo>
                    <a:close/>
                  </a:path>
                </a:pathLst>
              </a:custGeom>
              <a:solidFill>
                <a:srgbClr val="62C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7"/>
              <p:cNvSpPr>
                <a:spLocks/>
              </p:cNvSpPr>
              <p:nvPr/>
            </p:nvSpPr>
            <p:spPr bwMode="auto">
              <a:xfrm>
                <a:off x="5140" y="1666"/>
                <a:ext cx="21" cy="22"/>
              </a:xfrm>
              <a:custGeom>
                <a:avLst/>
                <a:gdLst>
                  <a:gd name="T0" fmla="*/ 21 w 21"/>
                  <a:gd name="T1" fmla="*/ 8 h 22"/>
                  <a:gd name="T2" fmla="*/ 14 w 21"/>
                  <a:gd name="T3" fmla="*/ 0 h 22"/>
                  <a:gd name="T4" fmla="*/ 0 w 21"/>
                  <a:gd name="T5" fmla="*/ 15 h 22"/>
                  <a:gd name="T6" fmla="*/ 7 w 21"/>
                  <a:gd name="T7" fmla="*/ 22 h 22"/>
                  <a:gd name="T8" fmla="*/ 21 w 21"/>
                  <a:gd name="T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21" y="8"/>
                    </a:moveTo>
                    <a:lnTo>
                      <a:pt x="14" y="0"/>
                    </a:lnTo>
                    <a:lnTo>
                      <a:pt x="0" y="15"/>
                    </a:lnTo>
                    <a:lnTo>
                      <a:pt x="7" y="22"/>
                    </a:lnTo>
                    <a:lnTo>
                      <a:pt x="21" y="8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78"/>
              <p:cNvSpPr>
                <a:spLocks/>
              </p:cNvSpPr>
              <p:nvPr/>
            </p:nvSpPr>
            <p:spPr bwMode="auto">
              <a:xfrm>
                <a:off x="5153" y="1681"/>
                <a:ext cx="23" cy="22"/>
              </a:xfrm>
              <a:custGeom>
                <a:avLst/>
                <a:gdLst>
                  <a:gd name="T0" fmla="*/ 23 w 23"/>
                  <a:gd name="T1" fmla="*/ 8 h 22"/>
                  <a:gd name="T2" fmla="*/ 15 w 23"/>
                  <a:gd name="T3" fmla="*/ 0 h 22"/>
                  <a:gd name="T4" fmla="*/ 0 w 23"/>
                  <a:gd name="T5" fmla="*/ 14 h 22"/>
                  <a:gd name="T6" fmla="*/ 7 w 23"/>
                  <a:gd name="T7" fmla="*/ 22 h 22"/>
                  <a:gd name="T8" fmla="*/ 23 w 23"/>
                  <a:gd name="T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8"/>
                    </a:moveTo>
                    <a:lnTo>
                      <a:pt x="15" y="0"/>
                    </a:lnTo>
                    <a:lnTo>
                      <a:pt x="0" y="14"/>
                    </a:lnTo>
                    <a:lnTo>
                      <a:pt x="7" y="22"/>
                    </a:ln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79"/>
              <p:cNvSpPr>
                <a:spLocks/>
              </p:cNvSpPr>
              <p:nvPr/>
            </p:nvSpPr>
            <p:spPr bwMode="auto">
              <a:xfrm>
                <a:off x="5112" y="1637"/>
                <a:ext cx="22" cy="21"/>
              </a:xfrm>
              <a:custGeom>
                <a:avLst/>
                <a:gdLst>
                  <a:gd name="T0" fmla="*/ 22 w 22"/>
                  <a:gd name="T1" fmla="*/ 7 h 21"/>
                  <a:gd name="T2" fmla="*/ 15 w 22"/>
                  <a:gd name="T3" fmla="*/ 0 h 21"/>
                  <a:gd name="T4" fmla="*/ 0 w 22"/>
                  <a:gd name="T5" fmla="*/ 14 h 21"/>
                  <a:gd name="T6" fmla="*/ 7 w 22"/>
                  <a:gd name="T7" fmla="*/ 21 h 21"/>
                  <a:gd name="T8" fmla="*/ 22 w 22"/>
                  <a:gd name="T9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22" y="7"/>
                    </a:moveTo>
                    <a:lnTo>
                      <a:pt x="15" y="0"/>
                    </a:lnTo>
                    <a:lnTo>
                      <a:pt x="0" y="14"/>
                    </a:lnTo>
                    <a:lnTo>
                      <a:pt x="7" y="21"/>
                    </a:lnTo>
                    <a:lnTo>
                      <a:pt x="22" y="7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80"/>
              <p:cNvSpPr>
                <a:spLocks/>
              </p:cNvSpPr>
              <p:nvPr/>
            </p:nvSpPr>
            <p:spPr bwMode="auto">
              <a:xfrm>
                <a:off x="5126" y="1652"/>
                <a:ext cx="21" cy="21"/>
              </a:xfrm>
              <a:custGeom>
                <a:avLst/>
                <a:gdLst>
                  <a:gd name="T0" fmla="*/ 21 w 21"/>
                  <a:gd name="T1" fmla="*/ 7 h 21"/>
                  <a:gd name="T2" fmla="*/ 15 w 21"/>
                  <a:gd name="T3" fmla="*/ 0 h 21"/>
                  <a:gd name="T4" fmla="*/ 0 w 21"/>
                  <a:gd name="T5" fmla="*/ 14 h 21"/>
                  <a:gd name="T6" fmla="*/ 7 w 21"/>
                  <a:gd name="T7" fmla="*/ 21 h 21"/>
                  <a:gd name="T8" fmla="*/ 21 w 21"/>
                  <a:gd name="T9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21" y="7"/>
                    </a:moveTo>
                    <a:lnTo>
                      <a:pt x="15" y="0"/>
                    </a:lnTo>
                    <a:lnTo>
                      <a:pt x="0" y="14"/>
                    </a:lnTo>
                    <a:lnTo>
                      <a:pt x="7" y="21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81"/>
              <p:cNvSpPr>
                <a:spLocks/>
              </p:cNvSpPr>
              <p:nvPr/>
            </p:nvSpPr>
            <p:spPr bwMode="auto">
              <a:xfrm>
                <a:off x="4721" y="1413"/>
                <a:ext cx="161" cy="287"/>
              </a:xfrm>
              <a:custGeom>
                <a:avLst/>
                <a:gdLst>
                  <a:gd name="T0" fmla="*/ 22 w 161"/>
                  <a:gd name="T1" fmla="*/ 0 h 287"/>
                  <a:gd name="T2" fmla="*/ 11 w 161"/>
                  <a:gd name="T3" fmla="*/ 5 h 287"/>
                  <a:gd name="T4" fmla="*/ 0 w 161"/>
                  <a:gd name="T5" fmla="*/ 11 h 287"/>
                  <a:gd name="T6" fmla="*/ 138 w 161"/>
                  <a:gd name="T7" fmla="*/ 287 h 287"/>
                  <a:gd name="T8" fmla="*/ 150 w 161"/>
                  <a:gd name="T9" fmla="*/ 281 h 287"/>
                  <a:gd name="T10" fmla="*/ 161 w 161"/>
                  <a:gd name="T11" fmla="*/ 276 h 287"/>
                  <a:gd name="T12" fmla="*/ 40 w 161"/>
                  <a:gd name="T13" fmla="*/ 34 h 287"/>
                  <a:gd name="T14" fmla="*/ 38 w 161"/>
                  <a:gd name="T15" fmla="*/ 30 h 287"/>
                  <a:gd name="T16" fmla="*/ 38 w 161"/>
                  <a:gd name="T17" fmla="*/ 30 h 287"/>
                  <a:gd name="T18" fmla="*/ 22 w 161"/>
                  <a:gd name="T1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287">
                    <a:moveTo>
                      <a:pt x="22" y="0"/>
                    </a:moveTo>
                    <a:lnTo>
                      <a:pt x="11" y="5"/>
                    </a:lnTo>
                    <a:lnTo>
                      <a:pt x="0" y="11"/>
                    </a:lnTo>
                    <a:lnTo>
                      <a:pt x="138" y="287"/>
                    </a:lnTo>
                    <a:lnTo>
                      <a:pt x="150" y="281"/>
                    </a:lnTo>
                    <a:lnTo>
                      <a:pt x="161" y="276"/>
                    </a:lnTo>
                    <a:lnTo>
                      <a:pt x="40" y="34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82"/>
              <p:cNvSpPr>
                <a:spLocks/>
              </p:cNvSpPr>
              <p:nvPr/>
            </p:nvSpPr>
            <p:spPr bwMode="auto">
              <a:xfrm>
                <a:off x="4721" y="1413"/>
                <a:ext cx="161" cy="287"/>
              </a:xfrm>
              <a:custGeom>
                <a:avLst/>
                <a:gdLst>
                  <a:gd name="T0" fmla="*/ 22 w 161"/>
                  <a:gd name="T1" fmla="*/ 0 h 287"/>
                  <a:gd name="T2" fmla="*/ 11 w 161"/>
                  <a:gd name="T3" fmla="*/ 5 h 287"/>
                  <a:gd name="T4" fmla="*/ 0 w 161"/>
                  <a:gd name="T5" fmla="*/ 11 h 287"/>
                  <a:gd name="T6" fmla="*/ 138 w 161"/>
                  <a:gd name="T7" fmla="*/ 287 h 287"/>
                  <a:gd name="T8" fmla="*/ 150 w 161"/>
                  <a:gd name="T9" fmla="*/ 281 h 287"/>
                  <a:gd name="T10" fmla="*/ 161 w 161"/>
                  <a:gd name="T11" fmla="*/ 276 h 287"/>
                  <a:gd name="T12" fmla="*/ 40 w 161"/>
                  <a:gd name="T13" fmla="*/ 34 h 287"/>
                  <a:gd name="T14" fmla="*/ 38 w 161"/>
                  <a:gd name="T15" fmla="*/ 30 h 287"/>
                  <a:gd name="T16" fmla="*/ 38 w 161"/>
                  <a:gd name="T17" fmla="*/ 30 h 287"/>
                  <a:gd name="T18" fmla="*/ 22 w 161"/>
                  <a:gd name="T1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287">
                    <a:moveTo>
                      <a:pt x="22" y="0"/>
                    </a:moveTo>
                    <a:lnTo>
                      <a:pt x="11" y="5"/>
                    </a:lnTo>
                    <a:lnTo>
                      <a:pt x="0" y="11"/>
                    </a:lnTo>
                    <a:lnTo>
                      <a:pt x="138" y="287"/>
                    </a:lnTo>
                    <a:lnTo>
                      <a:pt x="150" y="281"/>
                    </a:lnTo>
                    <a:lnTo>
                      <a:pt x="161" y="276"/>
                    </a:lnTo>
                    <a:lnTo>
                      <a:pt x="40" y="34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3"/>
              <p:cNvSpPr>
                <a:spLocks/>
              </p:cNvSpPr>
              <p:nvPr/>
            </p:nvSpPr>
            <p:spPr bwMode="auto">
              <a:xfrm>
                <a:off x="4859" y="1689"/>
                <a:ext cx="35" cy="51"/>
              </a:xfrm>
              <a:custGeom>
                <a:avLst/>
                <a:gdLst>
                  <a:gd name="T0" fmla="*/ 23 w 35"/>
                  <a:gd name="T1" fmla="*/ 0 h 51"/>
                  <a:gd name="T2" fmla="*/ 23 w 35"/>
                  <a:gd name="T3" fmla="*/ 0 h 51"/>
                  <a:gd name="T4" fmla="*/ 0 w 35"/>
                  <a:gd name="T5" fmla="*/ 11 h 51"/>
                  <a:gd name="T6" fmla="*/ 26 w 35"/>
                  <a:gd name="T7" fmla="*/ 41 h 51"/>
                  <a:gd name="T8" fmla="*/ 35 w 35"/>
                  <a:gd name="T9" fmla="*/ 51 h 51"/>
                  <a:gd name="T10" fmla="*/ 32 w 35"/>
                  <a:gd name="T11" fmla="*/ 38 h 51"/>
                  <a:gd name="T12" fmla="*/ 23 w 35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1">
                    <a:moveTo>
                      <a:pt x="23" y="0"/>
                    </a:moveTo>
                    <a:lnTo>
                      <a:pt x="23" y="0"/>
                    </a:lnTo>
                    <a:lnTo>
                      <a:pt x="0" y="11"/>
                    </a:lnTo>
                    <a:lnTo>
                      <a:pt x="26" y="41"/>
                    </a:lnTo>
                    <a:lnTo>
                      <a:pt x="35" y="51"/>
                    </a:lnTo>
                    <a:lnTo>
                      <a:pt x="32" y="3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84"/>
              <p:cNvSpPr>
                <a:spLocks/>
              </p:cNvSpPr>
              <p:nvPr/>
            </p:nvSpPr>
            <p:spPr bwMode="auto">
              <a:xfrm>
                <a:off x="4859" y="1689"/>
                <a:ext cx="35" cy="51"/>
              </a:xfrm>
              <a:custGeom>
                <a:avLst/>
                <a:gdLst>
                  <a:gd name="T0" fmla="*/ 23 w 35"/>
                  <a:gd name="T1" fmla="*/ 0 h 51"/>
                  <a:gd name="T2" fmla="*/ 23 w 35"/>
                  <a:gd name="T3" fmla="*/ 0 h 51"/>
                  <a:gd name="T4" fmla="*/ 0 w 35"/>
                  <a:gd name="T5" fmla="*/ 11 h 51"/>
                  <a:gd name="T6" fmla="*/ 26 w 35"/>
                  <a:gd name="T7" fmla="*/ 41 h 51"/>
                  <a:gd name="T8" fmla="*/ 35 w 35"/>
                  <a:gd name="T9" fmla="*/ 51 h 51"/>
                  <a:gd name="T10" fmla="*/ 32 w 35"/>
                  <a:gd name="T11" fmla="*/ 38 h 51"/>
                  <a:gd name="T12" fmla="*/ 23 w 35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1">
                    <a:moveTo>
                      <a:pt x="23" y="0"/>
                    </a:moveTo>
                    <a:lnTo>
                      <a:pt x="23" y="0"/>
                    </a:lnTo>
                    <a:lnTo>
                      <a:pt x="0" y="11"/>
                    </a:lnTo>
                    <a:lnTo>
                      <a:pt x="26" y="41"/>
                    </a:lnTo>
                    <a:lnTo>
                      <a:pt x="35" y="51"/>
                    </a:lnTo>
                    <a:lnTo>
                      <a:pt x="32" y="38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85"/>
              <p:cNvSpPr>
                <a:spLocks/>
              </p:cNvSpPr>
              <p:nvPr/>
            </p:nvSpPr>
            <p:spPr bwMode="auto">
              <a:xfrm>
                <a:off x="4729" y="1414"/>
                <a:ext cx="150" cy="282"/>
              </a:xfrm>
              <a:custGeom>
                <a:avLst/>
                <a:gdLst>
                  <a:gd name="T0" fmla="*/ 150 w 150"/>
                  <a:gd name="T1" fmla="*/ 276 h 282"/>
                  <a:gd name="T2" fmla="*/ 18 w 150"/>
                  <a:gd name="T3" fmla="*/ 12 h 282"/>
                  <a:gd name="T4" fmla="*/ 12 w 150"/>
                  <a:gd name="T5" fmla="*/ 0 h 282"/>
                  <a:gd name="T6" fmla="*/ 0 w 150"/>
                  <a:gd name="T7" fmla="*/ 6 h 282"/>
                  <a:gd name="T8" fmla="*/ 139 w 150"/>
                  <a:gd name="T9" fmla="*/ 282 h 282"/>
                  <a:gd name="T10" fmla="*/ 150 w 150"/>
                  <a:gd name="T11" fmla="*/ 276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282">
                    <a:moveTo>
                      <a:pt x="150" y="276"/>
                    </a:moveTo>
                    <a:lnTo>
                      <a:pt x="18" y="12"/>
                    </a:lnTo>
                    <a:lnTo>
                      <a:pt x="12" y="0"/>
                    </a:lnTo>
                    <a:lnTo>
                      <a:pt x="0" y="6"/>
                    </a:lnTo>
                    <a:lnTo>
                      <a:pt x="139" y="282"/>
                    </a:lnTo>
                    <a:lnTo>
                      <a:pt x="150" y="276"/>
                    </a:lnTo>
                    <a:close/>
                  </a:path>
                </a:pathLst>
              </a:custGeom>
              <a:solidFill>
                <a:srgbClr val="464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86"/>
              <p:cNvSpPr>
                <a:spLocks/>
              </p:cNvSpPr>
              <p:nvPr/>
            </p:nvSpPr>
            <p:spPr bwMode="auto">
              <a:xfrm>
                <a:off x="4741" y="1408"/>
                <a:ext cx="150" cy="282"/>
              </a:xfrm>
              <a:custGeom>
                <a:avLst/>
                <a:gdLst>
                  <a:gd name="T0" fmla="*/ 138 w 150"/>
                  <a:gd name="T1" fmla="*/ 282 h 282"/>
                  <a:gd name="T2" fmla="*/ 150 w 150"/>
                  <a:gd name="T3" fmla="*/ 276 h 282"/>
                  <a:gd name="T4" fmla="*/ 11 w 150"/>
                  <a:gd name="T5" fmla="*/ 0 h 282"/>
                  <a:gd name="T6" fmla="*/ 0 w 150"/>
                  <a:gd name="T7" fmla="*/ 6 h 282"/>
                  <a:gd name="T8" fmla="*/ 6 w 150"/>
                  <a:gd name="T9" fmla="*/ 18 h 282"/>
                  <a:gd name="T10" fmla="*/ 138 w 150"/>
                  <a:gd name="T11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282">
                    <a:moveTo>
                      <a:pt x="138" y="282"/>
                    </a:moveTo>
                    <a:lnTo>
                      <a:pt x="150" y="276"/>
                    </a:lnTo>
                    <a:lnTo>
                      <a:pt x="11" y="0"/>
                    </a:lnTo>
                    <a:lnTo>
                      <a:pt x="0" y="6"/>
                    </a:lnTo>
                    <a:lnTo>
                      <a:pt x="6" y="18"/>
                    </a:lnTo>
                    <a:lnTo>
                      <a:pt x="138" y="282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87"/>
              <p:cNvSpPr>
                <a:spLocks/>
              </p:cNvSpPr>
              <p:nvPr/>
            </p:nvSpPr>
            <p:spPr bwMode="auto">
              <a:xfrm>
                <a:off x="4894" y="1723"/>
                <a:ext cx="9" cy="13"/>
              </a:xfrm>
              <a:custGeom>
                <a:avLst/>
                <a:gdLst>
                  <a:gd name="T0" fmla="*/ 9 w 9"/>
                  <a:gd name="T1" fmla="*/ 13 h 13"/>
                  <a:gd name="T2" fmla="*/ 6 w 9"/>
                  <a:gd name="T3" fmla="*/ 0 h 13"/>
                  <a:gd name="T4" fmla="*/ 0 w 9"/>
                  <a:gd name="T5" fmla="*/ 3 h 13"/>
                  <a:gd name="T6" fmla="*/ 9 w 9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9" y="13"/>
                    </a:moveTo>
                    <a:lnTo>
                      <a:pt x="6" y="0"/>
                    </a:lnTo>
                    <a:lnTo>
                      <a:pt x="0" y="3"/>
                    </a:ln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464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88"/>
              <p:cNvSpPr>
                <a:spLocks/>
              </p:cNvSpPr>
              <p:nvPr/>
            </p:nvSpPr>
            <p:spPr bwMode="auto">
              <a:xfrm>
                <a:off x="4868" y="1684"/>
                <a:ext cx="32" cy="42"/>
              </a:xfrm>
              <a:custGeom>
                <a:avLst/>
                <a:gdLst>
                  <a:gd name="T0" fmla="*/ 32 w 32"/>
                  <a:gd name="T1" fmla="*/ 39 h 42"/>
                  <a:gd name="T2" fmla="*/ 23 w 32"/>
                  <a:gd name="T3" fmla="*/ 0 h 42"/>
                  <a:gd name="T4" fmla="*/ 0 w 32"/>
                  <a:gd name="T5" fmla="*/ 12 h 42"/>
                  <a:gd name="T6" fmla="*/ 26 w 32"/>
                  <a:gd name="T7" fmla="*/ 42 h 42"/>
                  <a:gd name="T8" fmla="*/ 32 w 32"/>
                  <a:gd name="T9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2">
                    <a:moveTo>
                      <a:pt x="32" y="39"/>
                    </a:moveTo>
                    <a:lnTo>
                      <a:pt x="23" y="0"/>
                    </a:lnTo>
                    <a:lnTo>
                      <a:pt x="0" y="12"/>
                    </a:lnTo>
                    <a:lnTo>
                      <a:pt x="26" y="42"/>
                    </a:ln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F7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89"/>
              <p:cNvSpPr>
                <a:spLocks/>
              </p:cNvSpPr>
              <p:nvPr/>
            </p:nvSpPr>
            <p:spPr bwMode="auto">
              <a:xfrm>
                <a:off x="4744" y="1439"/>
                <a:ext cx="28" cy="20"/>
              </a:xfrm>
              <a:custGeom>
                <a:avLst/>
                <a:gdLst>
                  <a:gd name="T0" fmla="*/ 0 w 28"/>
                  <a:gd name="T1" fmla="*/ 11 h 20"/>
                  <a:gd name="T2" fmla="*/ 23 w 28"/>
                  <a:gd name="T3" fmla="*/ 0 h 20"/>
                  <a:gd name="T4" fmla="*/ 28 w 28"/>
                  <a:gd name="T5" fmla="*/ 8 h 20"/>
                  <a:gd name="T6" fmla="*/ 5 w 28"/>
                  <a:gd name="T7" fmla="*/ 20 h 20"/>
                  <a:gd name="T8" fmla="*/ 0 w 28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0">
                    <a:moveTo>
                      <a:pt x="0" y="11"/>
                    </a:moveTo>
                    <a:lnTo>
                      <a:pt x="23" y="0"/>
                    </a:lnTo>
                    <a:lnTo>
                      <a:pt x="28" y="8"/>
                    </a:lnTo>
                    <a:lnTo>
                      <a:pt x="5" y="2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8" name="Rectangle 107">
            <a:hlinkClick r:id="rId6" action="ppaction://hlinksldjump"/>
          </p:cNvPr>
          <p:cNvSpPr/>
          <p:nvPr/>
        </p:nvSpPr>
        <p:spPr>
          <a:xfrm>
            <a:off x="8040914" y="0"/>
            <a:ext cx="1103086" cy="1088571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801100" y="5033045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 defTabSz="457154"/>
            <a:fld id="{61F684CE-B7BB-4223-BA2B-B47808B845F1}" type="slidenum">
              <a:rPr lang="en-US">
                <a:solidFill>
                  <a:srgbClr val="717074"/>
                </a:solidFill>
              </a:rPr>
              <a:pPr algn="r" defTabSz="457154"/>
              <a:t>8</a:t>
            </a:fld>
            <a:endParaRPr lang="en-US" dirty="0">
              <a:solidFill>
                <a:srgbClr val="71707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7" y="2725624"/>
            <a:ext cx="9142414" cy="2417876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EMC-Tab-RG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013" y="4616846"/>
            <a:ext cx="612648" cy="5330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gray">
          <a:xfrm>
            <a:off x="366717" y="5033045"/>
            <a:ext cx="21736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66">
              <a:defRPr/>
            </a:pPr>
            <a:r>
              <a:rPr lang="en-US" sz="600" dirty="0">
                <a:solidFill>
                  <a:srgbClr val="717074"/>
                </a:solidFill>
              </a:rPr>
              <a:t>© Copyright 2015 EMC Corporation. All rights reserved.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1589" y="1999484"/>
            <a:ext cx="9142413" cy="726141"/>
          </a:xfrm>
          <a:prstGeom prst="rect">
            <a:avLst/>
          </a:prstGeom>
          <a:solidFill>
            <a:srgbClr val="1C71AB">
              <a:alpha val="90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457166"/>
            <a:r>
              <a:rPr lang="en-US" sz="2800" dirty="0" smtClean="0">
                <a:solidFill>
                  <a:srgbClr val="FFFFFF"/>
                </a:solidFill>
              </a:rPr>
              <a:t>POTENTIAL </a:t>
            </a:r>
            <a:r>
              <a:rPr lang="en-US" sz="2800" dirty="0">
                <a:solidFill>
                  <a:srgbClr val="FFFFFF"/>
                </a:solidFill>
              </a:rPr>
              <a:t>SUCCESS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176" y="3028905"/>
            <a:ext cx="3654445" cy="145424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marL="169061" indent="-169061" defTabSz="457166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717074"/>
                </a:solidFill>
              </a:rPr>
              <a:t>Average sales volume increases per customer by X%</a:t>
            </a:r>
          </a:p>
          <a:p>
            <a:pPr marL="169061" indent="-169061" defTabSz="457166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717074"/>
                </a:solidFill>
              </a:rPr>
              <a:t>Number of products/services increases per customers by X%</a:t>
            </a:r>
          </a:p>
          <a:p>
            <a:pPr marL="169061" indent="-169061" defTabSz="457166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17074"/>
                </a:solidFill>
              </a:rPr>
              <a:t>Customer attrition decreases by X</a:t>
            </a:r>
            <a:r>
              <a:rPr lang="en-US" sz="1400" dirty="0" smtClean="0">
                <a:solidFill>
                  <a:srgbClr val="717074"/>
                </a:solidFill>
              </a:rPr>
              <a:t>%</a:t>
            </a:r>
            <a:endParaRPr lang="en-US" sz="1400" dirty="0">
              <a:solidFill>
                <a:srgbClr val="71707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936" y="3028905"/>
            <a:ext cx="3530600" cy="1300354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marL="169061" indent="-169061" defTabSz="457166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717074"/>
                </a:solidFill>
              </a:rPr>
              <a:t>Aggregate cross-selling ratio improves by X%</a:t>
            </a:r>
          </a:p>
          <a:p>
            <a:pPr marL="169061" indent="-169061" defTabSz="457166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17074"/>
                </a:solidFill>
              </a:rPr>
              <a:t>Increased conversions from marketing-qualified leads to sales-qualified leads (MQL to SQL</a:t>
            </a:r>
            <a:r>
              <a:rPr lang="en-US" sz="1400" dirty="0" smtClean="0">
                <a:solidFill>
                  <a:srgbClr val="717074"/>
                </a:solidFill>
              </a:rPr>
              <a:t>)</a:t>
            </a:r>
            <a:endParaRPr lang="en-US" sz="1400" dirty="0">
              <a:solidFill>
                <a:srgbClr val="717074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"/>
            <a:ext cx="9144000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 rot="16200000">
            <a:off x="2005249" y="-1995251"/>
            <a:ext cx="5133501" cy="914400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2" descr="C:\Users\lhartley\Downloads\shutterstock_2271155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377" y="927451"/>
            <a:ext cx="3160135" cy="3160166"/>
          </a:xfrm>
          <a:prstGeom prst="ellipse">
            <a:avLst/>
          </a:prstGeom>
          <a:ln w="12700" cap="rnd">
            <a:solidFill>
              <a:schemeClr val="tx2">
                <a:lumMod val="50000"/>
              </a:schemeClr>
            </a:solidFill>
            <a:prstDash val="sysDot"/>
          </a:ln>
          <a:effectLst>
            <a:innerShdw blurRad="50800" dist="114300" dir="13500000">
              <a:schemeClr val="bg2">
                <a:alpha val="65000"/>
              </a:scheme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61085"/>
            <a:ext cx="4650377" cy="120462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Recommended reading</a:t>
            </a:r>
            <a:endParaRPr lang="en-US" dirty="0">
              <a:latin typeface="+mn-lt"/>
            </a:endParaRPr>
          </a:p>
        </p:txBody>
      </p:sp>
      <p:pic>
        <p:nvPicPr>
          <p:cNvPr id="34" name="Picture 33" descr="EMC-Ta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228" y="4608512"/>
            <a:ext cx="622433" cy="54133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78823" y="115008"/>
            <a:ext cx="428316" cy="461002"/>
            <a:chOff x="3358195" y="1704787"/>
            <a:chExt cx="1977718" cy="2128646"/>
          </a:xfrm>
        </p:grpSpPr>
        <p:pic>
          <p:nvPicPr>
            <p:cNvPr id="37" name="Picture 25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195" y="1704787"/>
              <a:ext cx="1977718" cy="2128646"/>
            </a:xfrm>
            <a:prstGeom prst="rect">
              <a:avLst/>
            </a:prstGeom>
            <a:noFill/>
            <a:ln>
              <a:noFill/>
            </a:ln>
            <a:effectLst>
              <a:outerShdw dist="16510" dir="1800000" algn="ctr" rotWithShape="0">
                <a:schemeClr val="tx2">
                  <a:lumMod val="5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9814818">
              <a:off x="3929143" y="2720556"/>
              <a:ext cx="1067176" cy="4556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" dirty="0" smtClean="0">
                  <a:solidFill>
                    <a:schemeClr val="bg1"/>
                  </a:solidFill>
                  <a:latin typeface="Architects Daughter" pitchFamily="2" charset="0"/>
                </a:rPr>
                <a:t>RESOURCE</a:t>
              </a:r>
              <a:r>
                <a:rPr lang="en-US" sz="300" dirty="0" smtClean="0">
                  <a:solidFill>
                    <a:schemeClr val="bg1"/>
                  </a:solidFill>
                  <a:latin typeface="Architects Daughter" pitchFamily="2" charset="0"/>
                </a:rPr>
                <a:t> </a:t>
              </a:r>
              <a:r>
                <a:rPr lang="en-US" sz="500" dirty="0" smtClean="0">
                  <a:solidFill>
                    <a:schemeClr val="bg1"/>
                  </a:solidFill>
                  <a:latin typeface="Architects Daughter" pitchFamily="2" charset="0"/>
                </a:rPr>
                <a:t>GUIDE</a:t>
              </a:r>
              <a:endParaRPr lang="en-US" sz="500" dirty="0">
                <a:solidFill>
                  <a:schemeClr val="bg1"/>
                </a:solidFill>
                <a:latin typeface="Architects Daughter" pitchFamily="2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gray">
          <a:xfrm>
            <a:off x="366714" y="5033041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2015 EMC Corporation. All rights reserved.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7988" y="925989"/>
            <a:ext cx="1427756" cy="1479457"/>
            <a:chOff x="2717988" y="925989"/>
            <a:chExt cx="1427756" cy="1479457"/>
          </a:xfrm>
        </p:grpSpPr>
        <p:grpSp>
          <p:nvGrpSpPr>
            <p:cNvPr id="3" name="Group 2"/>
            <p:cNvGrpSpPr/>
            <p:nvPr/>
          </p:nvGrpSpPr>
          <p:grpSpPr>
            <a:xfrm>
              <a:off x="2717988" y="925989"/>
              <a:ext cx="1427756" cy="1479457"/>
              <a:chOff x="1016075" y="972341"/>
              <a:chExt cx="1669975" cy="1730447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054100" y="1070838"/>
                <a:ext cx="1631950" cy="1631950"/>
              </a:xfrm>
              <a:prstGeom prst="ellipse">
                <a:avLst/>
              </a:prstGeom>
              <a:solidFill>
                <a:schemeClr val="bg2">
                  <a:alpha val="66000"/>
                </a:schemeClr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16075" y="972341"/>
                <a:ext cx="1631950" cy="1631950"/>
              </a:xfrm>
              <a:prstGeom prst="ellipse">
                <a:avLst/>
              </a:prstGeom>
              <a:solidFill>
                <a:schemeClr val="tx2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 rot="3603096">
              <a:off x="2938526" y="1139915"/>
              <a:ext cx="941043" cy="993001"/>
              <a:chOff x="9494838" y="2471738"/>
              <a:chExt cx="1293813" cy="1365250"/>
            </a:xfrm>
            <a:effectLst>
              <a:outerShdw blurRad="50800" dist="25400" dir="3000000" sx="98000" sy="98000" algn="ctr" rotWithShape="0">
                <a:schemeClr val="bg2">
                  <a:alpha val="36000"/>
                </a:schemeClr>
              </a:outerShdw>
            </a:effectLst>
          </p:grpSpPr>
          <p:sp>
            <p:nvSpPr>
              <p:cNvPr id="42" name="Freeform 271"/>
              <p:cNvSpPr>
                <a:spLocks/>
              </p:cNvSpPr>
              <p:nvPr/>
            </p:nvSpPr>
            <p:spPr bwMode="auto">
              <a:xfrm>
                <a:off x="10059988" y="2506663"/>
                <a:ext cx="728663" cy="1330325"/>
              </a:xfrm>
              <a:custGeom>
                <a:avLst/>
                <a:gdLst>
                  <a:gd name="T0" fmla="*/ 112 w 498"/>
                  <a:gd name="T1" fmla="*/ 0 h 910"/>
                  <a:gd name="T2" fmla="*/ 113 w 498"/>
                  <a:gd name="T3" fmla="*/ 1 h 910"/>
                  <a:gd name="T4" fmla="*/ 463 w 498"/>
                  <a:gd name="T5" fmla="*/ 582 h 910"/>
                  <a:gd name="T6" fmla="*/ 468 w 498"/>
                  <a:gd name="T7" fmla="*/ 601 h 910"/>
                  <a:gd name="T8" fmla="*/ 450 w 498"/>
                  <a:gd name="T9" fmla="*/ 633 h 910"/>
                  <a:gd name="T10" fmla="*/ 450 w 498"/>
                  <a:gd name="T11" fmla="*/ 633 h 910"/>
                  <a:gd name="T12" fmla="*/ 311 w 498"/>
                  <a:gd name="T13" fmla="*/ 717 h 910"/>
                  <a:gd name="T14" fmla="*/ 311 w 498"/>
                  <a:gd name="T15" fmla="*/ 717 h 910"/>
                  <a:gd name="T16" fmla="*/ 26 w 498"/>
                  <a:gd name="T17" fmla="*/ 889 h 910"/>
                  <a:gd name="T18" fmla="*/ 7 w 498"/>
                  <a:gd name="T19" fmla="*/ 894 h 910"/>
                  <a:gd name="T20" fmla="*/ 0 w 498"/>
                  <a:gd name="T21" fmla="*/ 893 h 910"/>
                  <a:gd name="T22" fmla="*/ 31 w 498"/>
                  <a:gd name="T23" fmla="*/ 910 h 910"/>
                  <a:gd name="T24" fmla="*/ 51 w 498"/>
                  <a:gd name="T25" fmla="*/ 905 h 910"/>
                  <a:gd name="T26" fmla="*/ 474 w 498"/>
                  <a:gd name="T27" fmla="*/ 650 h 910"/>
                  <a:gd name="T28" fmla="*/ 487 w 498"/>
                  <a:gd name="T29" fmla="*/ 598 h 910"/>
                  <a:gd name="T30" fmla="*/ 137 w 498"/>
                  <a:gd name="T31" fmla="*/ 17 h 910"/>
                  <a:gd name="T32" fmla="*/ 112 w 498"/>
                  <a:gd name="T33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8" h="910">
                    <a:moveTo>
                      <a:pt x="112" y="0"/>
                    </a:moveTo>
                    <a:cubicBezTo>
                      <a:pt x="112" y="0"/>
                      <a:pt x="112" y="1"/>
                      <a:pt x="113" y="1"/>
                    </a:cubicBezTo>
                    <a:cubicBezTo>
                      <a:pt x="463" y="582"/>
                      <a:pt x="463" y="582"/>
                      <a:pt x="463" y="582"/>
                    </a:cubicBezTo>
                    <a:cubicBezTo>
                      <a:pt x="466" y="588"/>
                      <a:pt x="468" y="594"/>
                      <a:pt x="468" y="601"/>
                    </a:cubicBezTo>
                    <a:cubicBezTo>
                      <a:pt x="468" y="614"/>
                      <a:pt x="462" y="626"/>
                      <a:pt x="450" y="633"/>
                    </a:cubicBezTo>
                    <a:cubicBezTo>
                      <a:pt x="450" y="633"/>
                      <a:pt x="450" y="633"/>
                      <a:pt x="450" y="633"/>
                    </a:cubicBezTo>
                    <a:cubicBezTo>
                      <a:pt x="311" y="717"/>
                      <a:pt x="311" y="717"/>
                      <a:pt x="311" y="717"/>
                    </a:cubicBezTo>
                    <a:cubicBezTo>
                      <a:pt x="311" y="717"/>
                      <a:pt x="311" y="717"/>
                      <a:pt x="311" y="717"/>
                    </a:cubicBezTo>
                    <a:cubicBezTo>
                      <a:pt x="26" y="889"/>
                      <a:pt x="26" y="889"/>
                      <a:pt x="26" y="889"/>
                    </a:cubicBezTo>
                    <a:cubicBezTo>
                      <a:pt x="20" y="892"/>
                      <a:pt x="14" y="894"/>
                      <a:pt x="7" y="894"/>
                    </a:cubicBezTo>
                    <a:cubicBezTo>
                      <a:pt x="5" y="894"/>
                      <a:pt x="2" y="894"/>
                      <a:pt x="0" y="893"/>
                    </a:cubicBezTo>
                    <a:cubicBezTo>
                      <a:pt x="7" y="904"/>
                      <a:pt x="19" y="910"/>
                      <a:pt x="31" y="910"/>
                    </a:cubicBezTo>
                    <a:cubicBezTo>
                      <a:pt x="38" y="910"/>
                      <a:pt x="45" y="908"/>
                      <a:pt x="51" y="905"/>
                    </a:cubicBezTo>
                    <a:cubicBezTo>
                      <a:pt x="474" y="650"/>
                      <a:pt x="474" y="650"/>
                      <a:pt x="474" y="650"/>
                    </a:cubicBezTo>
                    <a:cubicBezTo>
                      <a:pt x="492" y="639"/>
                      <a:pt x="498" y="616"/>
                      <a:pt x="487" y="598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1" y="8"/>
                      <a:pt x="122" y="2"/>
                      <a:pt x="112" y="0"/>
                    </a:cubicBezTo>
                  </a:path>
                </a:pathLst>
              </a:custGeom>
              <a:solidFill>
                <a:srgbClr val="DE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72"/>
              <p:cNvSpPr>
                <a:spLocks/>
              </p:cNvSpPr>
              <p:nvPr/>
            </p:nvSpPr>
            <p:spPr bwMode="auto">
              <a:xfrm>
                <a:off x="9583738" y="2578100"/>
                <a:ext cx="1077913" cy="1133475"/>
              </a:xfrm>
              <a:custGeom>
                <a:avLst/>
                <a:gdLst>
                  <a:gd name="T0" fmla="*/ 0 w 679"/>
                  <a:gd name="T1" fmla="*/ 235 h 714"/>
                  <a:gd name="T2" fmla="*/ 288 w 679"/>
                  <a:gd name="T3" fmla="*/ 714 h 714"/>
                  <a:gd name="T4" fmla="*/ 679 w 679"/>
                  <a:gd name="T5" fmla="*/ 479 h 714"/>
                  <a:gd name="T6" fmla="*/ 389 w 679"/>
                  <a:gd name="T7" fmla="*/ 0 h 714"/>
                  <a:gd name="T8" fmla="*/ 0 w 679"/>
                  <a:gd name="T9" fmla="*/ 235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9" h="714">
                    <a:moveTo>
                      <a:pt x="0" y="235"/>
                    </a:moveTo>
                    <a:lnTo>
                      <a:pt x="288" y="714"/>
                    </a:lnTo>
                    <a:lnTo>
                      <a:pt x="679" y="479"/>
                    </a:lnTo>
                    <a:lnTo>
                      <a:pt x="389" y="0"/>
                    </a:lnTo>
                    <a:lnTo>
                      <a:pt x="0" y="235"/>
                    </a:lnTo>
                    <a:close/>
                  </a:path>
                </a:pathLst>
              </a:custGeom>
              <a:solidFill>
                <a:srgbClr val="F7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73"/>
              <p:cNvSpPr>
                <a:spLocks/>
              </p:cNvSpPr>
              <p:nvPr/>
            </p:nvSpPr>
            <p:spPr bwMode="auto">
              <a:xfrm>
                <a:off x="9583738" y="2578100"/>
                <a:ext cx="1077913" cy="1133475"/>
              </a:xfrm>
              <a:custGeom>
                <a:avLst/>
                <a:gdLst>
                  <a:gd name="T0" fmla="*/ 0 w 679"/>
                  <a:gd name="T1" fmla="*/ 235 h 714"/>
                  <a:gd name="T2" fmla="*/ 288 w 679"/>
                  <a:gd name="T3" fmla="*/ 714 h 714"/>
                  <a:gd name="T4" fmla="*/ 679 w 679"/>
                  <a:gd name="T5" fmla="*/ 479 h 714"/>
                  <a:gd name="T6" fmla="*/ 389 w 679"/>
                  <a:gd name="T7" fmla="*/ 0 h 714"/>
                  <a:gd name="T8" fmla="*/ 0 w 679"/>
                  <a:gd name="T9" fmla="*/ 235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9" h="714">
                    <a:moveTo>
                      <a:pt x="0" y="235"/>
                    </a:moveTo>
                    <a:lnTo>
                      <a:pt x="288" y="714"/>
                    </a:lnTo>
                    <a:lnTo>
                      <a:pt x="679" y="479"/>
                    </a:lnTo>
                    <a:lnTo>
                      <a:pt x="389" y="0"/>
                    </a:lnTo>
                    <a:lnTo>
                      <a:pt x="0" y="2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9494838" y="2471738"/>
                <a:ext cx="1257300" cy="1349375"/>
              </a:xfrm>
              <a:custGeom>
                <a:avLst/>
                <a:gdLst>
                  <a:gd name="T0" fmla="*/ 447 w 859"/>
                  <a:gd name="T1" fmla="*/ 11 h 922"/>
                  <a:gd name="T2" fmla="*/ 24 w 859"/>
                  <a:gd name="T3" fmla="*/ 266 h 922"/>
                  <a:gd name="T4" fmla="*/ 11 w 859"/>
                  <a:gd name="T5" fmla="*/ 318 h 922"/>
                  <a:gd name="T6" fmla="*/ 361 w 859"/>
                  <a:gd name="T7" fmla="*/ 899 h 922"/>
                  <a:gd name="T8" fmla="*/ 412 w 859"/>
                  <a:gd name="T9" fmla="*/ 912 h 922"/>
                  <a:gd name="T10" fmla="*/ 836 w 859"/>
                  <a:gd name="T11" fmla="*/ 656 h 922"/>
                  <a:gd name="T12" fmla="*/ 849 w 859"/>
                  <a:gd name="T13" fmla="*/ 605 h 922"/>
                  <a:gd name="T14" fmla="*/ 499 w 859"/>
                  <a:gd name="T15" fmla="*/ 24 h 922"/>
                  <a:gd name="T16" fmla="*/ 447 w 859"/>
                  <a:gd name="T17" fmla="*/ 11 h 922"/>
                  <a:gd name="T18" fmla="*/ 797 w 859"/>
                  <a:gd name="T19" fmla="*/ 592 h 922"/>
                  <a:gd name="T20" fmla="*/ 373 w 859"/>
                  <a:gd name="T21" fmla="*/ 847 h 922"/>
                  <a:gd name="T22" fmla="*/ 60 w 859"/>
                  <a:gd name="T23" fmla="*/ 327 h 922"/>
                  <a:gd name="T24" fmla="*/ 484 w 859"/>
                  <a:gd name="T25" fmla="*/ 72 h 922"/>
                  <a:gd name="T26" fmla="*/ 797 w 859"/>
                  <a:gd name="T27" fmla="*/ 592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9" h="922">
                    <a:moveTo>
                      <a:pt x="447" y="11"/>
                    </a:moveTo>
                    <a:cubicBezTo>
                      <a:pt x="24" y="266"/>
                      <a:pt x="24" y="266"/>
                      <a:pt x="24" y="266"/>
                    </a:cubicBezTo>
                    <a:cubicBezTo>
                      <a:pt x="6" y="277"/>
                      <a:pt x="0" y="300"/>
                      <a:pt x="11" y="318"/>
                    </a:cubicBezTo>
                    <a:cubicBezTo>
                      <a:pt x="361" y="899"/>
                      <a:pt x="361" y="899"/>
                      <a:pt x="361" y="899"/>
                    </a:cubicBezTo>
                    <a:cubicBezTo>
                      <a:pt x="371" y="916"/>
                      <a:pt x="395" y="922"/>
                      <a:pt x="412" y="912"/>
                    </a:cubicBezTo>
                    <a:cubicBezTo>
                      <a:pt x="836" y="656"/>
                      <a:pt x="836" y="656"/>
                      <a:pt x="836" y="656"/>
                    </a:cubicBezTo>
                    <a:cubicBezTo>
                      <a:pt x="854" y="646"/>
                      <a:pt x="859" y="622"/>
                      <a:pt x="849" y="605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88" y="6"/>
                      <a:pt x="465" y="0"/>
                      <a:pt x="447" y="11"/>
                    </a:cubicBezTo>
                    <a:moveTo>
                      <a:pt x="797" y="592"/>
                    </a:moveTo>
                    <a:cubicBezTo>
                      <a:pt x="373" y="847"/>
                      <a:pt x="373" y="847"/>
                      <a:pt x="373" y="847"/>
                    </a:cubicBezTo>
                    <a:cubicBezTo>
                      <a:pt x="60" y="327"/>
                      <a:pt x="60" y="327"/>
                      <a:pt x="60" y="327"/>
                    </a:cubicBezTo>
                    <a:cubicBezTo>
                      <a:pt x="484" y="72"/>
                      <a:pt x="484" y="72"/>
                      <a:pt x="484" y="72"/>
                    </a:cubicBezTo>
                    <a:cubicBezTo>
                      <a:pt x="797" y="592"/>
                      <a:pt x="797" y="592"/>
                      <a:pt x="797" y="592"/>
                    </a:cubicBezTo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75"/>
              <p:cNvSpPr>
                <a:spLocks/>
              </p:cNvSpPr>
              <p:nvPr/>
            </p:nvSpPr>
            <p:spPr bwMode="auto">
              <a:xfrm>
                <a:off x="10301288" y="3516313"/>
                <a:ext cx="155575" cy="109538"/>
              </a:xfrm>
              <a:custGeom>
                <a:avLst/>
                <a:gdLst>
                  <a:gd name="T0" fmla="*/ 98 w 98"/>
                  <a:gd name="T1" fmla="*/ 16 h 69"/>
                  <a:gd name="T2" fmla="*/ 9 w 98"/>
                  <a:gd name="T3" fmla="*/ 69 h 69"/>
                  <a:gd name="T4" fmla="*/ 0 w 98"/>
                  <a:gd name="T5" fmla="*/ 54 h 69"/>
                  <a:gd name="T6" fmla="*/ 89 w 98"/>
                  <a:gd name="T7" fmla="*/ 0 h 69"/>
                  <a:gd name="T8" fmla="*/ 98 w 98"/>
                  <a:gd name="T9" fmla="*/ 1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9">
                    <a:moveTo>
                      <a:pt x="98" y="16"/>
                    </a:moveTo>
                    <a:lnTo>
                      <a:pt x="9" y="69"/>
                    </a:lnTo>
                    <a:lnTo>
                      <a:pt x="0" y="54"/>
                    </a:lnTo>
                    <a:lnTo>
                      <a:pt x="89" y="0"/>
                    </a:lnTo>
                    <a:lnTo>
                      <a:pt x="98" y="16"/>
                    </a:lnTo>
                    <a:close/>
                  </a:path>
                </a:pathLst>
              </a:custGeom>
              <a:solidFill>
                <a:srgbClr val="464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76"/>
              <p:cNvSpPr>
                <a:spLocks/>
              </p:cNvSpPr>
              <p:nvPr/>
            </p:nvSpPr>
            <p:spPr bwMode="auto">
              <a:xfrm>
                <a:off x="9788526" y="2800350"/>
                <a:ext cx="149225" cy="111125"/>
              </a:xfrm>
              <a:custGeom>
                <a:avLst/>
                <a:gdLst>
                  <a:gd name="T0" fmla="*/ 94 w 94"/>
                  <a:gd name="T1" fmla="*/ 20 h 70"/>
                  <a:gd name="T2" fmla="*/ 12 w 94"/>
                  <a:gd name="T3" fmla="*/ 70 h 70"/>
                  <a:gd name="T4" fmla="*/ 0 w 94"/>
                  <a:gd name="T5" fmla="*/ 49 h 70"/>
                  <a:gd name="T6" fmla="*/ 82 w 94"/>
                  <a:gd name="T7" fmla="*/ 0 h 70"/>
                  <a:gd name="T8" fmla="*/ 94 w 94"/>
                  <a:gd name="T9" fmla="*/ 2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0">
                    <a:moveTo>
                      <a:pt x="94" y="20"/>
                    </a:moveTo>
                    <a:lnTo>
                      <a:pt x="12" y="70"/>
                    </a:lnTo>
                    <a:lnTo>
                      <a:pt x="0" y="49"/>
                    </a:lnTo>
                    <a:lnTo>
                      <a:pt x="82" y="0"/>
                    </a:lnTo>
                    <a:lnTo>
                      <a:pt x="94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77"/>
              <p:cNvSpPr>
                <a:spLocks/>
              </p:cNvSpPr>
              <p:nvPr/>
            </p:nvSpPr>
            <p:spPr bwMode="auto">
              <a:xfrm>
                <a:off x="9788526" y="2800350"/>
                <a:ext cx="149225" cy="111125"/>
              </a:xfrm>
              <a:custGeom>
                <a:avLst/>
                <a:gdLst>
                  <a:gd name="T0" fmla="*/ 94 w 94"/>
                  <a:gd name="T1" fmla="*/ 20 h 70"/>
                  <a:gd name="T2" fmla="*/ 12 w 94"/>
                  <a:gd name="T3" fmla="*/ 70 h 70"/>
                  <a:gd name="T4" fmla="*/ 0 w 94"/>
                  <a:gd name="T5" fmla="*/ 49 h 70"/>
                  <a:gd name="T6" fmla="*/ 82 w 94"/>
                  <a:gd name="T7" fmla="*/ 0 h 70"/>
                  <a:gd name="T8" fmla="*/ 94 w 94"/>
                  <a:gd name="T9" fmla="*/ 2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0">
                    <a:moveTo>
                      <a:pt x="94" y="20"/>
                    </a:moveTo>
                    <a:lnTo>
                      <a:pt x="12" y="70"/>
                    </a:lnTo>
                    <a:lnTo>
                      <a:pt x="0" y="49"/>
                    </a:lnTo>
                    <a:lnTo>
                      <a:pt x="82" y="0"/>
                    </a:lnTo>
                    <a:lnTo>
                      <a:pt x="94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78"/>
              <p:cNvSpPr>
                <a:spLocks/>
              </p:cNvSpPr>
              <p:nvPr/>
            </p:nvSpPr>
            <p:spPr bwMode="auto">
              <a:xfrm>
                <a:off x="9817101" y="2871788"/>
                <a:ext cx="114300" cy="88900"/>
              </a:xfrm>
              <a:custGeom>
                <a:avLst/>
                <a:gdLst>
                  <a:gd name="T0" fmla="*/ 72 w 72"/>
                  <a:gd name="T1" fmla="*/ 20 h 56"/>
                  <a:gd name="T2" fmla="*/ 12 w 72"/>
                  <a:gd name="T3" fmla="*/ 56 h 56"/>
                  <a:gd name="T4" fmla="*/ 0 w 72"/>
                  <a:gd name="T5" fmla="*/ 36 h 56"/>
                  <a:gd name="T6" fmla="*/ 60 w 72"/>
                  <a:gd name="T7" fmla="*/ 0 h 56"/>
                  <a:gd name="T8" fmla="*/ 72 w 72"/>
                  <a:gd name="T9" fmla="*/ 2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56">
                    <a:moveTo>
                      <a:pt x="72" y="20"/>
                    </a:moveTo>
                    <a:lnTo>
                      <a:pt x="12" y="56"/>
                    </a:lnTo>
                    <a:lnTo>
                      <a:pt x="0" y="36"/>
                    </a:lnTo>
                    <a:lnTo>
                      <a:pt x="60" y="0"/>
                    </a:lnTo>
                    <a:lnTo>
                      <a:pt x="72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79"/>
              <p:cNvSpPr>
                <a:spLocks/>
              </p:cNvSpPr>
              <p:nvPr/>
            </p:nvSpPr>
            <p:spPr bwMode="auto">
              <a:xfrm>
                <a:off x="10115551" y="2689225"/>
                <a:ext cx="119063" cy="92075"/>
              </a:xfrm>
              <a:custGeom>
                <a:avLst/>
                <a:gdLst>
                  <a:gd name="T0" fmla="*/ 75 w 75"/>
                  <a:gd name="T1" fmla="*/ 20 h 58"/>
                  <a:gd name="T2" fmla="*/ 12 w 75"/>
                  <a:gd name="T3" fmla="*/ 58 h 58"/>
                  <a:gd name="T4" fmla="*/ 0 w 75"/>
                  <a:gd name="T5" fmla="*/ 38 h 58"/>
                  <a:gd name="T6" fmla="*/ 63 w 75"/>
                  <a:gd name="T7" fmla="*/ 0 h 58"/>
                  <a:gd name="T8" fmla="*/ 75 w 75"/>
                  <a:gd name="T9" fmla="*/ 2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8">
                    <a:moveTo>
                      <a:pt x="75" y="20"/>
                    </a:moveTo>
                    <a:lnTo>
                      <a:pt x="12" y="58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75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80"/>
              <p:cNvSpPr>
                <a:spLocks/>
              </p:cNvSpPr>
              <p:nvPr/>
            </p:nvSpPr>
            <p:spPr bwMode="auto">
              <a:xfrm>
                <a:off x="10115551" y="2689225"/>
                <a:ext cx="119063" cy="92075"/>
              </a:xfrm>
              <a:custGeom>
                <a:avLst/>
                <a:gdLst>
                  <a:gd name="T0" fmla="*/ 75 w 75"/>
                  <a:gd name="T1" fmla="*/ 20 h 58"/>
                  <a:gd name="T2" fmla="*/ 12 w 75"/>
                  <a:gd name="T3" fmla="*/ 58 h 58"/>
                  <a:gd name="T4" fmla="*/ 0 w 75"/>
                  <a:gd name="T5" fmla="*/ 38 h 58"/>
                  <a:gd name="T6" fmla="*/ 63 w 75"/>
                  <a:gd name="T7" fmla="*/ 0 h 58"/>
                  <a:gd name="T8" fmla="*/ 75 w 75"/>
                  <a:gd name="T9" fmla="*/ 2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8">
                    <a:moveTo>
                      <a:pt x="75" y="20"/>
                    </a:moveTo>
                    <a:lnTo>
                      <a:pt x="12" y="58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75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81"/>
              <p:cNvSpPr>
                <a:spLocks/>
              </p:cNvSpPr>
              <p:nvPr/>
            </p:nvSpPr>
            <p:spPr bwMode="auto">
              <a:xfrm>
                <a:off x="9929813" y="2760663"/>
                <a:ext cx="187325" cy="131763"/>
              </a:xfrm>
              <a:custGeom>
                <a:avLst/>
                <a:gdLst>
                  <a:gd name="T0" fmla="*/ 118 w 118"/>
                  <a:gd name="T1" fmla="*/ 19 h 83"/>
                  <a:gd name="T2" fmla="*/ 12 w 118"/>
                  <a:gd name="T3" fmla="*/ 83 h 83"/>
                  <a:gd name="T4" fmla="*/ 0 w 118"/>
                  <a:gd name="T5" fmla="*/ 63 h 83"/>
                  <a:gd name="T6" fmla="*/ 106 w 118"/>
                  <a:gd name="T7" fmla="*/ 0 h 83"/>
                  <a:gd name="T8" fmla="*/ 118 w 118"/>
                  <a:gd name="T9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18" y="19"/>
                    </a:moveTo>
                    <a:lnTo>
                      <a:pt x="12" y="83"/>
                    </a:lnTo>
                    <a:lnTo>
                      <a:pt x="0" y="63"/>
                    </a:lnTo>
                    <a:lnTo>
                      <a:pt x="106" y="0"/>
                    </a:ln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82"/>
              <p:cNvSpPr>
                <a:spLocks/>
              </p:cNvSpPr>
              <p:nvPr/>
            </p:nvSpPr>
            <p:spPr bwMode="auto">
              <a:xfrm>
                <a:off x="9929813" y="2760663"/>
                <a:ext cx="187325" cy="131763"/>
              </a:xfrm>
              <a:custGeom>
                <a:avLst/>
                <a:gdLst>
                  <a:gd name="T0" fmla="*/ 118 w 118"/>
                  <a:gd name="T1" fmla="*/ 19 h 83"/>
                  <a:gd name="T2" fmla="*/ 12 w 118"/>
                  <a:gd name="T3" fmla="*/ 83 h 83"/>
                  <a:gd name="T4" fmla="*/ 0 w 118"/>
                  <a:gd name="T5" fmla="*/ 63 h 83"/>
                  <a:gd name="T6" fmla="*/ 106 w 118"/>
                  <a:gd name="T7" fmla="*/ 0 h 83"/>
                  <a:gd name="T8" fmla="*/ 118 w 118"/>
                  <a:gd name="T9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18" y="19"/>
                    </a:moveTo>
                    <a:lnTo>
                      <a:pt x="12" y="83"/>
                    </a:lnTo>
                    <a:lnTo>
                      <a:pt x="0" y="63"/>
                    </a:lnTo>
                    <a:lnTo>
                      <a:pt x="106" y="0"/>
                    </a:lnTo>
                    <a:lnTo>
                      <a:pt x="118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83"/>
              <p:cNvSpPr>
                <a:spLocks/>
              </p:cNvSpPr>
              <p:nvPr/>
            </p:nvSpPr>
            <p:spPr bwMode="auto">
              <a:xfrm>
                <a:off x="10193338" y="2895600"/>
                <a:ext cx="187325" cy="131763"/>
              </a:xfrm>
              <a:custGeom>
                <a:avLst/>
                <a:gdLst>
                  <a:gd name="T0" fmla="*/ 118 w 118"/>
                  <a:gd name="T1" fmla="*/ 19 h 83"/>
                  <a:gd name="T2" fmla="*/ 12 w 118"/>
                  <a:gd name="T3" fmla="*/ 83 h 83"/>
                  <a:gd name="T4" fmla="*/ 0 w 118"/>
                  <a:gd name="T5" fmla="*/ 62 h 83"/>
                  <a:gd name="T6" fmla="*/ 106 w 118"/>
                  <a:gd name="T7" fmla="*/ 0 h 83"/>
                  <a:gd name="T8" fmla="*/ 118 w 118"/>
                  <a:gd name="T9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18" y="19"/>
                    </a:moveTo>
                    <a:lnTo>
                      <a:pt x="12" y="83"/>
                    </a:lnTo>
                    <a:lnTo>
                      <a:pt x="0" y="62"/>
                    </a:lnTo>
                    <a:lnTo>
                      <a:pt x="106" y="0"/>
                    </a:ln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4"/>
              <p:cNvSpPr>
                <a:spLocks/>
              </p:cNvSpPr>
              <p:nvPr/>
            </p:nvSpPr>
            <p:spPr bwMode="auto">
              <a:xfrm>
                <a:off x="10193338" y="2895600"/>
                <a:ext cx="187325" cy="131763"/>
              </a:xfrm>
              <a:custGeom>
                <a:avLst/>
                <a:gdLst>
                  <a:gd name="T0" fmla="*/ 118 w 118"/>
                  <a:gd name="T1" fmla="*/ 19 h 83"/>
                  <a:gd name="T2" fmla="*/ 12 w 118"/>
                  <a:gd name="T3" fmla="*/ 83 h 83"/>
                  <a:gd name="T4" fmla="*/ 0 w 118"/>
                  <a:gd name="T5" fmla="*/ 62 h 83"/>
                  <a:gd name="T6" fmla="*/ 106 w 118"/>
                  <a:gd name="T7" fmla="*/ 0 h 83"/>
                  <a:gd name="T8" fmla="*/ 118 w 118"/>
                  <a:gd name="T9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18" y="19"/>
                    </a:moveTo>
                    <a:lnTo>
                      <a:pt x="12" y="83"/>
                    </a:lnTo>
                    <a:lnTo>
                      <a:pt x="0" y="62"/>
                    </a:lnTo>
                    <a:lnTo>
                      <a:pt x="106" y="0"/>
                    </a:lnTo>
                    <a:lnTo>
                      <a:pt x="118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5"/>
              <p:cNvSpPr>
                <a:spLocks/>
              </p:cNvSpPr>
              <p:nvPr/>
            </p:nvSpPr>
            <p:spPr bwMode="auto">
              <a:xfrm>
                <a:off x="9837738" y="2959100"/>
                <a:ext cx="579438" cy="368300"/>
              </a:xfrm>
              <a:custGeom>
                <a:avLst/>
                <a:gdLst>
                  <a:gd name="T0" fmla="*/ 365 w 365"/>
                  <a:gd name="T1" fmla="*/ 20 h 232"/>
                  <a:gd name="T2" fmla="*/ 12 w 365"/>
                  <a:gd name="T3" fmla="*/ 232 h 232"/>
                  <a:gd name="T4" fmla="*/ 0 w 365"/>
                  <a:gd name="T5" fmla="*/ 213 h 232"/>
                  <a:gd name="T6" fmla="*/ 353 w 365"/>
                  <a:gd name="T7" fmla="*/ 0 h 232"/>
                  <a:gd name="T8" fmla="*/ 365 w 365"/>
                  <a:gd name="T9" fmla="*/ 2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20"/>
                    </a:moveTo>
                    <a:lnTo>
                      <a:pt x="12" y="232"/>
                    </a:lnTo>
                    <a:lnTo>
                      <a:pt x="0" y="213"/>
                    </a:lnTo>
                    <a:lnTo>
                      <a:pt x="353" y="0"/>
                    </a:lnTo>
                    <a:lnTo>
                      <a:pt x="365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86"/>
              <p:cNvSpPr>
                <a:spLocks/>
              </p:cNvSpPr>
              <p:nvPr/>
            </p:nvSpPr>
            <p:spPr bwMode="auto">
              <a:xfrm>
                <a:off x="9837738" y="2959100"/>
                <a:ext cx="579438" cy="368300"/>
              </a:xfrm>
              <a:custGeom>
                <a:avLst/>
                <a:gdLst>
                  <a:gd name="T0" fmla="*/ 365 w 365"/>
                  <a:gd name="T1" fmla="*/ 20 h 232"/>
                  <a:gd name="T2" fmla="*/ 12 w 365"/>
                  <a:gd name="T3" fmla="*/ 232 h 232"/>
                  <a:gd name="T4" fmla="*/ 0 w 365"/>
                  <a:gd name="T5" fmla="*/ 213 h 232"/>
                  <a:gd name="T6" fmla="*/ 353 w 365"/>
                  <a:gd name="T7" fmla="*/ 0 h 232"/>
                  <a:gd name="T8" fmla="*/ 365 w 365"/>
                  <a:gd name="T9" fmla="*/ 2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20"/>
                    </a:moveTo>
                    <a:lnTo>
                      <a:pt x="12" y="232"/>
                    </a:lnTo>
                    <a:lnTo>
                      <a:pt x="0" y="213"/>
                    </a:lnTo>
                    <a:lnTo>
                      <a:pt x="353" y="0"/>
                    </a:lnTo>
                    <a:lnTo>
                      <a:pt x="365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87"/>
              <p:cNvSpPr>
                <a:spLocks/>
              </p:cNvSpPr>
              <p:nvPr/>
            </p:nvSpPr>
            <p:spPr bwMode="auto">
              <a:xfrm>
                <a:off x="9874251" y="3016250"/>
                <a:ext cx="579438" cy="368300"/>
              </a:xfrm>
              <a:custGeom>
                <a:avLst/>
                <a:gdLst>
                  <a:gd name="T0" fmla="*/ 365 w 365"/>
                  <a:gd name="T1" fmla="*/ 19 h 232"/>
                  <a:gd name="T2" fmla="*/ 12 w 365"/>
                  <a:gd name="T3" fmla="*/ 232 h 232"/>
                  <a:gd name="T4" fmla="*/ 0 w 365"/>
                  <a:gd name="T5" fmla="*/ 212 h 232"/>
                  <a:gd name="T6" fmla="*/ 353 w 365"/>
                  <a:gd name="T7" fmla="*/ 0 h 232"/>
                  <a:gd name="T8" fmla="*/ 365 w 365"/>
                  <a:gd name="T9" fmla="*/ 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19"/>
                    </a:moveTo>
                    <a:lnTo>
                      <a:pt x="12" y="232"/>
                    </a:lnTo>
                    <a:lnTo>
                      <a:pt x="0" y="212"/>
                    </a:lnTo>
                    <a:lnTo>
                      <a:pt x="353" y="0"/>
                    </a:lnTo>
                    <a:lnTo>
                      <a:pt x="365" y="19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288"/>
              <p:cNvSpPr>
                <a:spLocks/>
              </p:cNvSpPr>
              <p:nvPr/>
            </p:nvSpPr>
            <p:spPr bwMode="auto">
              <a:xfrm>
                <a:off x="9874251" y="3016250"/>
                <a:ext cx="579438" cy="368300"/>
              </a:xfrm>
              <a:custGeom>
                <a:avLst/>
                <a:gdLst>
                  <a:gd name="T0" fmla="*/ 365 w 365"/>
                  <a:gd name="T1" fmla="*/ 19 h 232"/>
                  <a:gd name="T2" fmla="*/ 12 w 365"/>
                  <a:gd name="T3" fmla="*/ 232 h 232"/>
                  <a:gd name="T4" fmla="*/ 0 w 365"/>
                  <a:gd name="T5" fmla="*/ 212 h 232"/>
                  <a:gd name="T6" fmla="*/ 353 w 365"/>
                  <a:gd name="T7" fmla="*/ 0 h 232"/>
                  <a:gd name="T8" fmla="*/ 365 w 365"/>
                  <a:gd name="T9" fmla="*/ 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19"/>
                    </a:moveTo>
                    <a:lnTo>
                      <a:pt x="12" y="232"/>
                    </a:lnTo>
                    <a:lnTo>
                      <a:pt x="0" y="212"/>
                    </a:lnTo>
                    <a:lnTo>
                      <a:pt x="353" y="0"/>
                    </a:lnTo>
                    <a:lnTo>
                      <a:pt x="365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89"/>
              <p:cNvSpPr>
                <a:spLocks/>
              </p:cNvSpPr>
              <p:nvPr/>
            </p:nvSpPr>
            <p:spPr bwMode="auto">
              <a:xfrm>
                <a:off x="9902826" y="3068638"/>
                <a:ext cx="579438" cy="368300"/>
              </a:xfrm>
              <a:custGeom>
                <a:avLst/>
                <a:gdLst>
                  <a:gd name="T0" fmla="*/ 365 w 365"/>
                  <a:gd name="T1" fmla="*/ 21 h 232"/>
                  <a:gd name="T2" fmla="*/ 13 w 365"/>
                  <a:gd name="T3" fmla="*/ 232 h 232"/>
                  <a:gd name="T4" fmla="*/ 0 w 365"/>
                  <a:gd name="T5" fmla="*/ 213 h 232"/>
                  <a:gd name="T6" fmla="*/ 353 w 365"/>
                  <a:gd name="T7" fmla="*/ 0 h 232"/>
                  <a:gd name="T8" fmla="*/ 365 w 365"/>
                  <a:gd name="T9" fmla="*/ 2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21"/>
                    </a:moveTo>
                    <a:lnTo>
                      <a:pt x="13" y="232"/>
                    </a:lnTo>
                    <a:lnTo>
                      <a:pt x="0" y="213"/>
                    </a:lnTo>
                    <a:lnTo>
                      <a:pt x="353" y="0"/>
                    </a:lnTo>
                    <a:lnTo>
                      <a:pt x="365" y="21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90"/>
              <p:cNvSpPr>
                <a:spLocks/>
              </p:cNvSpPr>
              <p:nvPr/>
            </p:nvSpPr>
            <p:spPr bwMode="auto">
              <a:xfrm>
                <a:off x="9902826" y="3068638"/>
                <a:ext cx="579438" cy="368300"/>
              </a:xfrm>
              <a:custGeom>
                <a:avLst/>
                <a:gdLst>
                  <a:gd name="T0" fmla="*/ 365 w 365"/>
                  <a:gd name="T1" fmla="*/ 21 h 232"/>
                  <a:gd name="T2" fmla="*/ 13 w 365"/>
                  <a:gd name="T3" fmla="*/ 232 h 232"/>
                  <a:gd name="T4" fmla="*/ 0 w 365"/>
                  <a:gd name="T5" fmla="*/ 213 h 232"/>
                  <a:gd name="T6" fmla="*/ 353 w 365"/>
                  <a:gd name="T7" fmla="*/ 0 h 232"/>
                  <a:gd name="T8" fmla="*/ 365 w 365"/>
                  <a:gd name="T9" fmla="*/ 2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232">
                    <a:moveTo>
                      <a:pt x="365" y="21"/>
                    </a:moveTo>
                    <a:lnTo>
                      <a:pt x="13" y="232"/>
                    </a:lnTo>
                    <a:lnTo>
                      <a:pt x="0" y="213"/>
                    </a:lnTo>
                    <a:lnTo>
                      <a:pt x="353" y="0"/>
                    </a:lnTo>
                    <a:lnTo>
                      <a:pt x="365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91"/>
              <p:cNvSpPr>
                <a:spLocks/>
              </p:cNvSpPr>
              <p:nvPr/>
            </p:nvSpPr>
            <p:spPr bwMode="auto">
              <a:xfrm>
                <a:off x="9939338" y="3124200"/>
                <a:ext cx="577850" cy="368300"/>
              </a:xfrm>
              <a:custGeom>
                <a:avLst/>
                <a:gdLst>
                  <a:gd name="T0" fmla="*/ 364 w 364"/>
                  <a:gd name="T1" fmla="*/ 21 h 232"/>
                  <a:gd name="T2" fmla="*/ 11 w 364"/>
                  <a:gd name="T3" fmla="*/ 232 h 232"/>
                  <a:gd name="T4" fmla="*/ 0 w 364"/>
                  <a:gd name="T5" fmla="*/ 213 h 232"/>
                  <a:gd name="T6" fmla="*/ 352 w 364"/>
                  <a:gd name="T7" fmla="*/ 0 h 232"/>
                  <a:gd name="T8" fmla="*/ 364 w 364"/>
                  <a:gd name="T9" fmla="*/ 2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232">
                    <a:moveTo>
                      <a:pt x="364" y="21"/>
                    </a:moveTo>
                    <a:lnTo>
                      <a:pt x="11" y="232"/>
                    </a:lnTo>
                    <a:lnTo>
                      <a:pt x="0" y="213"/>
                    </a:lnTo>
                    <a:lnTo>
                      <a:pt x="352" y="0"/>
                    </a:lnTo>
                    <a:lnTo>
                      <a:pt x="364" y="21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92"/>
              <p:cNvSpPr>
                <a:spLocks/>
              </p:cNvSpPr>
              <p:nvPr/>
            </p:nvSpPr>
            <p:spPr bwMode="auto">
              <a:xfrm>
                <a:off x="9939338" y="3124200"/>
                <a:ext cx="577850" cy="368300"/>
              </a:xfrm>
              <a:custGeom>
                <a:avLst/>
                <a:gdLst>
                  <a:gd name="T0" fmla="*/ 364 w 364"/>
                  <a:gd name="T1" fmla="*/ 21 h 232"/>
                  <a:gd name="T2" fmla="*/ 11 w 364"/>
                  <a:gd name="T3" fmla="*/ 232 h 232"/>
                  <a:gd name="T4" fmla="*/ 0 w 364"/>
                  <a:gd name="T5" fmla="*/ 213 h 232"/>
                  <a:gd name="T6" fmla="*/ 352 w 364"/>
                  <a:gd name="T7" fmla="*/ 0 h 232"/>
                  <a:gd name="T8" fmla="*/ 364 w 364"/>
                  <a:gd name="T9" fmla="*/ 2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232">
                    <a:moveTo>
                      <a:pt x="364" y="21"/>
                    </a:moveTo>
                    <a:lnTo>
                      <a:pt x="11" y="232"/>
                    </a:lnTo>
                    <a:lnTo>
                      <a:pt x="0" y="213"/>
                    </a:lnTo>
                    <a:lnTo>
                      <a:pt x="352" y="0"/>
                    </a:lnTo>
                    <a:lnTo>
                      <a:pt x="364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93"/>
              <p:cNvSpPr>
                <a:spLocks/>
              </p:cNvSpPr>
              <p:nvPr/>
            </p:nvSpPr>
            <p:spPr bwMode="auto">
              <a:xfrm>
                <a:off x="9986963" y="3200400"/>
                <a:ext cx="601663" cy="409575"/>
              </a:xfrm>
              <a:custGeom>
                <a:avLst/>
                <a:gdLst>
                  <a:gd name="T0" fmla="*/ 379 w 379"/>
                  <a:gd name="T1" fmla="*/ 46 h 258"/>
                  <a:gd name="T2" fmla="*/ 28 w 379"/>
                  <a:gd name="T3" fmla="*/ 258 h 258"/>
                  <a:gd name="T4" fmla="*/ 0 w 379"/>
                  <a:gd name="T5" fmla="*/ 213 h 258"/>
                  <a:gd name="T6" fmla="*/ 352 w 379"/>
                  <a:gd name="T7" fmla="*/ 0 h 258"/>
                  <a:gd name="T8" fmla="*/ 379 w 379"/>
                  <a:gd name="T9" fmla="*/ 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258">
                    <a:moveTo>
                      <a:pt x="379" y="46"/>
                    </a:moveTo>
                    <a:lnTo>
                      <a:pt x="28" y="258"/>
                    </a:lnTo>
                    <a:lnTo>
                      <a:pt x="0" y="213"/>
                    </a:lnTo>
                    <a:lnTo>
                      <a:pt x="352" y="0"/>
                    </a:lnTo>
                    <a:lnTo>
                      <a:pt x="379" y="46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94"/>
              <p:cNvSpPr>
                <a:spLocks/>
              </p:cNvSpPr>
              <p:nvPr/>
            </p:nvSpPr>
            <p:spPr bwMode="auto">
              <a:xfrm>
                <a:off x="9986963" y="3200400"/>
                <a:ext cx="601663" cy="409575"/>
              </a:xfrm>
              <a:custGeom>
                <a:avLst/>
                <a:gdLst>
                  <a:gd name="T0" fmla="*/ 379 w 379"/>
                  <a:gd name="T1" fmla="*/ 46 h 258"/>
                  <a:gd name="T2" fmla="*/ 28 w 379"/>
                  <a:gd name="T3" fmla="*/ 258 h 258"/>
                  <a:gd name="T4" fmla="*/ 0 w 379"/>
                  <a:gd name="T5" fmla="*/ 213 h 258"/>
                  <a:gd name="T6" fmla="*/ 352 w 379"/>
                  <a:gd name="T7" fmla="*/ 0 h 258"/>
                  <a:gd name="T8" fmla="*/ 379 w 379"/>
                  <a:gd name="T9" fmla="*/ 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258">
                    <a:moveTo>
                      <a:pt x="379" y="46"/>
                    </a:moveTo>
                    <a:lnTo>
                      <a:pt x="28" y="258"/>
                    </a:lnTo>
                    <a:lnTo>
                      <a:pt x="0" y="213"/>
                    </a:lnTo>
                    <a:lnTo>
                      <a:pt x="352" y="0"/>
                    </a:lnTo>
                    <a:lnTo>
                      <a:pt x="379" y="4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95"/>
              <p:cNvSpPr>
                <a:spLocks/>
              </p:cNvSpPr>
              <p:nvPr/>
            </p:nvSpPr>
            <p:spPr bwMode="auto">
              <a:xfrm>
                <a:off x="9847263" y="2946400"/>
                <a:ext cx="73025" cy="63500"/>
              </a:xfrm>
              <a:custGeom>
                <a:avLst/>
                <a:gdLst>
                  <a:gd name="T0" fmla="*/ 46 w 46"/>
                  <a:gd name="T1" fmla="*/ 20 h 40"/>
                  <a:gd name="T2" fmla="*/ 12 w 46"/>
                  <a:gd name="T3" fmla="*/ 40 h 40"/>
                  <a:gd name="T4" fmla="*/ 0 w 46"/>
                  <a:gd name="T5" fmla="*/ 20 h 40"/>
                  <a:gd name="T6" fmla="*/ 34 w 46"/>
                  <a:gd name="T7" fmla="*/ 0 h 40"/>
                  <a:gd name="T8" fmla="*/ 46 w 4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46" y="20"/>
                    </a:moveTo>
                    <a:lnTo>
                      <a:pt x="12" y="40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46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6"/>
              <p:cNvSpPr>
                <a:spLocks/>
              </p:cNvSpPr>
              <p:nvPr/>
            </p:nvSpPr>
            <p:spPr bwMode="auto">
              <a:xfrm>
                <a:off x="10156826" y="2903538"/>
                <a:ext cx="73025" cy="65088"/>
              </a:xfrm>
              <a:custGeom>
                <a:avLst/>
                <a:gdLst>
                  <a:gd name="T0" fmla="*/ 46 w 46"/>
                  <a:gd name="T1" fmla="*/ 20 h 41"/>
                  <a:gd name="T2" fmla="*/ 12 w 46"/>
                  <a:gd name="T3" fmla="*/ 41 h 41"/>
                  <a:gd name="T4" fmla="*/ 0 w 46"/>
                  <a:gd name="T5" fmla="*/ 21 h 41"/>
                  <a:gd name="T6" fmla="*/ 34 w 46"/>
                  <a:gd name="T7" fmla="*/ 0 h 41"/>
                  <a:gd name="T8" fmla="*/ 46 w 46"/>
                  <a:gd name="T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46" y="20"/>
                    </a:moveTo>
                    <a:lnTo>
                      <a:pt x="12" y="41"/>
                    </a:lnTo>
                    <a:lnTo>
                      <a:pt x="0" y="21"/>
                    </a:lnTo>
                    <a:lnTo>
                      <a:pt x="34" y="0"/>
                    </a:lnTo>
                    <a:lnTo>
                      <a:pt x="46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97"/>
              <p:cNvSpPr>
                <a:spLocks/>
              </p:cNvSpPr>
              <p:nvPr/>
            </p:nvSpPr>
            <p:spPr bwMode="auto">
              <a:xfrm>
                <a:off x="10156826" y="2903538"/>
                <a:ext cx="73025" cy="65088"/>
              </a:xfrm>
              <a:custGeom>
                <a:avLst/>
                <a:gdLst>
                  <a:gd name="T0" fmla="*/ 46 w 46"/>
                  <a:gd name="T1" fmla="*/ 20 h 41"/>
                  <a:gd name="T2" fmla="*/ 12 w 46"/>
                  <a:gd name="T3" fmla="*/ 41 h 41"/>
                  <a:gd name="T4" fmla="*/ 0 w 46"/>
                  <a:gd name="T5" fmla="*/ 21 h 41"/>
                  <a:gd name="T6" fmla="*/ 34 w 46"/>
                  <a:gd name="T7" fmla="*/ 0 h 41"/>
                  <a:gd name="T8" fmla="*/ 46 w 46"/>
                  <a:gd name="T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46" y="20"/>
                    </a:moveTo>
                    <a:lnTo>
                      <a:pt x="12" y="41"/>
                    </a:lnTo>
                    <a:lnTo>
                      <a:pt x="0" y="21"/>
                    </a:lnTo>
                    <a:lnTo>
                      <a:pt x="34" y="0"/>
                    </a:lnTo>
                    <a:lnTo>
                      <a:pt x="46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98"/>
              <p:cNvSpPr>
                <a:spLocks/>
              </p:cNvSpPr>
              <p:nvPr/>
            </p:nvSpPr>
            <p:spPr bwMode="auto">
              <a:xfrm>
                <a:off x="9920288" y="2867025"/>
                <a:ext cx="130175" cy="100013"/>
              </a:xfrm>
              <a:custGeom>
                <a:avLst/>
                <a:gdLst>
                  <a:gd name="T0" fmla="*/ 82 w 82"/>
                  <a:gd name="T1" fmla="*/ 20 h 63"/>
                  <a:gd name="T2" fmla="*/ 12 w 82"/>
                  <a:gd name="T3" fmla="*/ 63 h 63"/>
                  <a:gd name="T4" fmla="*/ 0 w 82"/>
                  <a:gd name="T5" fmla="*/ 43 h 63"/>
                  <a:gd name="T6" fmla="*/ 70 w 82"/>
                  <a:gd name="T7" fmla="*/ 0 h 63"/>
                  <a:gd name="T8" fmla="*/ 82 w 82"/>
                  <a:gd name="T9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3">
                    <a:moveTo>
                      <a:pt x="82" y="20"/>
                    </a:moveTo>
                    <a:lnTo>
                      <a:pt x="12" y="63"/>
                    </a:lnTo>
                    <a:lnTo>
                      <a:pt x="0" y="43"/>
                    </a:lnTo>
                    <a:lnTo>
                      <a:pt x="70" y="0"/>
                    </a:lnTo>
                    <a:lnTo>
                      <a:pt x="82" y="2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99"/>
              <p:cNvSpPr>
                <a:spLocks/>
              </p:cNvSpPr>
              <p:nvPr/>
            </p:nvSpPr>
            <p:spPr bwMode="auto">
              <a:xfrm>
                <a:off x="9920288" y="2867025"/>
                <a:ext cx="130175" cy="100013"/>
              </a:xfrm>
              <a:custGeom>
                <a:avLst/>
                <a:gdLst>
                  <a:gd name="T0" fmla="*/ 82 w 82"/>
                  <a:gd name="T1" fmla="*/ 20 h 63"/>
                  <a:gd name="T2" fmla="*/ 12 w 82"/>
                  <a:gd name="T3" fmla="*/ 63 h 63"/>
                  <a:gd name="T4" fmla="*/ 0 w 82"/>
                  <a:gd name="T5" fmla="*/ 43 h 63"/>
                  <a:gd name="T6" fmla="*/ 70 w 82"/>
                  <a:gd name="T7" fmla="*/ 0 h 63"/>
                  <a:gd name="T8" fmla="*/ 82 w 82"/>
                  <a:gd name="T9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3">
                    <a:moveTo>
                      <a:pt x="82" y="20"/>
                    </a:moveTo>
                    <a:lnTo>
                      <a:pt x="12" y="63"/>
                    </a:lnTo>
                    <a:lnTo>
                      <a:pt x="0" y="43"/>
                    </a:lnTo>
                    <a:lnTo>
                      <a:pt x="70" y="0"/>
                    </a:lnTo>
                    <a:lnTo>
                      <a:pt x="82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00"/>
              <p:cNvSpPr>
                <a:spLocks/>
              </p:cNvSpPr>
              <p:nvPr/>
            </p:nvSpPr>
            <p:spPr bwMode="auto">
              <a:xfrm>
                <a:off x="9937751" y="2757488"/>
                <a:ext cx="73025" cy="63500"/>
              </a:xfrm>
              <a:custGeom>
                <a:avLst/>
                <a:gdLst>
                  <a:gd name="T0" fmla="*/ 46 w 46"/>
                  <a:gd name="T1" fmla="*/ 19 h 40"/>
                  <a:gd name="T2" fmla="*/ 12 w 46"/>
                  <a:gd name="T3" fmla="*/ 40 h 40"/>
                  <a:gd name="T4" fmla="*/ 0 w 46"/>
                  <a:gd name="T5" fmla="*/ 20 h 40"/>
                  <a:gd name="T6" fmla="*/ 34 w 46"/>
                  <a:gd name="T7" fmla="*/ 0 h 40"/>
                  <a:gd name="T8" fmla="*/ 46 w 46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46" y="19"/>
                    </a:moveTo>
                    <a:lnTo>
                      <a:pt x="12" y="40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01"/>
              <p:cNvSpPr>
                <a:spLocks/>
              </p:cNvSpPr>
              <p:nvPr/>
            </p:nvSpPr>
            <p:spPr bwMode="auto">
              <a:xfrm>
                <a:off x="9937751" y="2757488"/>
                <a:ext cx="73025" cy="63500"/>
              </a:xfrm>
              <a:custGeom>
                <a:avLst/>
                <a:gdLst>
                  <a:gd name="T0" fmla="*/ 46 w 46"/>
                  <a:gd name="T1" fmla="*/ 19 h 40"/>
                  <a:gd name="T2" fmla="*/ 12 w 46"/>
                  <a:gd name="T3" fmla="*/ 40 h 40"/>
                  <a:gd name="T4" fmla="*/ 0 w 46"/>
                  <a:gd name="T5" fmla="*/ 20 h 40"/>
                  <a:gd name="T6" fmla="*/ 34 w 46"/>
                  <a:gd name="T7" fmla="*/ 0 h 40"/>
                  <a:gd name="T8" fmla="*/ 46 w 46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46" y="19"/>
                    </a:moveTo>
                    <a:lnTo>
                      <a:pt x="12" y="40"/>
                    </a:lnTo>
                    <a:lnTo>
                      <a:pt x="0" y="20"/>
                    </a:lnTo>
                    <a:lnTo>
                      <a:pt x="34" y="0"/>
                    </a:lnTo>
                    <a:lnTo>
                      <a:pt x="46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02"/>
              <p:cNvSpPr>
                <a:spLocks/>
              </p:cNvSpPr>
              <p:nvPr/>
            </p:nvSpPr>
            <p:spPr bwMode="auto">
              <a:xfrm>
                <a:off x="10009188" y="2638425"/>
                <a:ext cx="193675" cy="139700"/>
              </a:xfrm>
              <a:custGeom>
                <a:avLst/>
                <a:gdLst>
                  <a:gd name="T0" fmla="*/ 122 w 122"/>
                  <a:gd name="T1" fmla="*/ 21 h 88"/>
                  <a:gd name="T2" fmla="*/ 12 w 122"/>
                  <a:gd name="T3" fmla="*/ 88 h 88"/>
                  <a:gd name="T4" fmla="*/ 0 w 122"/>
                  <a:gd name="T5" fmla="*/ 68 h 88"/>
                  <a:gd name="T6" fmla="*/ 110 w 122"/>
                  <a:gd name="T7" fmla="*/ 0 h 88"/>
                  <a:gd name="T8" fmla="*/ 122 w 122"/>
                  <a:gd name="T9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88">
                    <a:moveTo>
                      <a:pt x="122" y="21"/>
                    </a:moveTo>
                    <a:lnTo>
                      <a:pt x="12" y="88"/>
                    </a:lnTo>
                    <a:lnTo>
                      <a:pt x="0" y="68"/>
                    </a:lnTo>
                    <a:lnTo>
                      <a:pt x="110" y="0"/>
                    </a:lnTo>
                    <a:lnTo>
                      <a:pt x="122" y="21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03"/>
              <p:cNvSpPr>
                <a:spLocks/>
              </p:cNvSpPr>
              <p:nvPr/>
            </p:nvSpPr>
            <p:spPr bwMode="auto">
              <a:xfrm>
                <a:off x="10009188" y="2638425"/>
                <a:ext cx="193675" cy="139700"/>
              </a:xfrm>
              <a:custGeom>
                <a:avLst/>
                <a:gdLst>
                  <a:gd name="T0" fmla="*/ 122 w 122"/>
                  <a:gd name="T1" fmla="*/ 21 h 88"/>
                  <a:gd name="T2" fmla="*/ 12 w 122"/>
                  <a:gd name="T3" fmla="*/ 88 h 88"/>
                  <a:gd name="T4" fmla="*/ 0 w 122"/>
                  <a:gd name="T5" fmla="*/ 68 h 88"/>
                  <a:gd name="T6" fmla="*/ 110 w 122"/>
                  <a:gd name="T7" fmla="*/ 0 h 88"/>
                  <a:gd name="T8" fmla="*/ 122 w 122"/>
                  <a:gd name="T9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88">
                    <a:moveTo>
                      <a:pt x="122" y="21"/>
                    </a:moveTo>
                    <a:lnTo>
                      <a:pt x="12" y="88"/>
                    </a:lnTo>
                    <a:lnTo>
                      <a:pt x="0" y="68"/>
                    </a:lnTo>
                    <a:lnTo>
                      <a:pt x="110" y="0"/>
                    </a:lnTo>
                    <a:lnTo>
                      <a:pt x="122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04"/>
              <p:cNvSpPr>
                <a:spLocks/>
              </p:cNvSpPr>
              <p:nvPr/>
            </p:nvSpPr>
            <p:spPr bwMode="auto">
              <a:xfrm>
                <a:off x="9763126" y="3071813"/>
                <a:ext cx="223838" cy="196850"/>
              </a:xfrm>
              <a:custGeom>
                <a:avLst/>
                <a:gdLst>
                  <a:gd name="T0" fmla="*/ 141 w 141"/>
                  <a:gd name="T1" fmla="*/ 60 h 124"/>
                  <a:gd name="T2" fmla="*/ 36 w 141"/>
                  <a:gd name="T3" fmla="*/ 124 h 124"/>
                  <a:gd name="T4" fmla="*/ 0 w 141"/>
                  <a:gd name="T5" fmla="*/ 64 h 124"/>
                  <a:gd name="T6" fmla="*/ 105 w 141"/>
                  <a:gd name="T7" fmla="*/ 0 h 124"/>
                  <a:gd name="T8" fmla="*/ 141 w 141"/>
                  <a:gd name="T9" fmla="*/ 6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24">
                    <a:moveTo>
                      <a:pt x="141" y="60"/>
                    </a:moveTo>
                    <a:lnTo>
                      <a:pt x="36" y="124"/>
                    </a:lnTo>
                    <a:lnTo>
                      <a:pt x="0" y="64"/>
                    </a:lnTo>
                    <a:lnTo>
                      <a:pt x="105" y="0"/>
                    </a:lnTo>
                    <a:lnTo>
                      <a:pt x="141" y="60"/>
                    </a:lnTo>
                    <a:close/>
                  </a:path>
                </a:pathLst>
              </a:custGeom>
              <a:solidFill>
                <a:srgbClr val="EF8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05"/>
              <p:cNvSpPr>
                <a:spLocks/>
              </p:cNvSpPr>
              <p:nvPr/>
            </p:nvSpPr>
            <p:spPr bwMode="auto">
              <a:xfrm>
                <a:off x="9966326" y="2954338"/>
                <a:ext cx="215900" cy="190500"/>
              </a:xfrm>
              <a:custGeom>
                <a:avLst/>
                <a:gdLst>
                  <a:gd name="T0" fmla="*/ 136 w 136"/>
                  <a:gd name="T1" fmla="*/ 60 h 120"/>
                  <a:gd name="T2" fmla="*/ 36 w 136"/>
                  <a:gd name="T3" fmla="*/ 120 h 120"/>
                  <a:gd name="T4" fmla="*/ 0 w 136"/>
                  <a:gd name="T5" fmla="*/ 60 h 120"/>
                  <a:gd name="T6" fmla="*/ 100 w 136"/>
                  <a:gd name="T7" fmla="*/ 0 h 120"/>
                  <a:gd name="T8" fmla="*/ 136 w 136"/>
                  <a:gd name="T9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20">
                    <a:moveTo>
                      <a:pt x="136" y="60"/>
                    </a:moveTo>
                    <a:lnTo>
                      <a:pt x="36" y="120"/>
                    </a:lnTo>
                    <a:lnTo>
                      <a:pt x="0" y="60"/>
                    </a:lnTo>
                    <a:lnTo>
                      <a:pt x="100" y="0"/>
                    </a:lnTo>
                    <a:lnTo>
                      <a:pt x="136" y="60"/>
                    </a:lnTo>
                    <a:close/>
                  </a:path>
                </a:pathLst>
              </a:custGeom>
              <a:solidFill>
                <a:srgbClr val="586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06"/>
              <p:cNvSpPr>
                <a:spLocks/>
              </p:cNvSpPr>
              <p:nvPr/>
            </p:nvSpPr>
            <p:spPr bwMode="auto">
              <a:xfrm>
                <a:off x="9966326" y="2954338"/>
                <a:ext cx="215900" cy="190500"/>
              </a:xfrm>
              <a:custGeom>
                <a:avLst/>
                <a:gdLst>
                  <a:gd name="T0" fmla="*/ 136 w 136"/>
                  <a:gd name="T1" fmla="*/ 60 h 120"/>
                  <a:gd name="T2" fmla="*/ 36 w 136"/>
                  <a:gd name="T3" fmla="*/ 120 h 120"/>
                  <a:gd name="T4" fmla="*/ 0 w 136"/>
                  <a:gd name="T5" fmla="*/ 60 h 120"/>
                  <a:gd name="T6" fmla="*/ 100 w 136"/>
                  <a:gd name="T7" fmla="*/ 0 h 120"/>
                  <a:gd name="T8" fmla="*/ 136 w 136"/>
                  <a:gd name="T9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20">
                    <a:moveTo>
                      <a:pt x="136" y="60"/>
                    </a:moveTo>
                    <a:lnTo>
                      <a:pt x="36" y="120"/>
                    </a:lnTo>
                    <a:lnTo>
                      <a:pt x="0" y="60"/>
                    </a:lnTo>
                    <a:lnTo>
                      <a:pt x="100" y="0"/>
                    </a:lnTo>
                    <a:lnTo>
                      <a:pt x="136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07"/>
              <p:cNvSpPr>
                <a:spLocks/>
              </p:cNvSpPr>
              <p:nvPr/>
            </p:nvSpPr>
            <p:spPr bwMode="auto">
              <a:xfrm>
                <a:off x="9683751" y="2922588"/>
                <a:ext cx="160338" cy="173038"/>
              </a:xfrm>
              <a:custGeom>
                <a:avLst/>
                <a:gdLst>
                  <a:gd name="T0" fmla="*/ 108 w 109"/>
                  <a:gd name="T1" fmla="*/ 60 h 118"/>
                  <a:gd name="T2" fmla="*/ 94 w 109"/>
                  <a:gd name="T3" fmla="*/ 47 h 118"/>
                  <a:gd name="T4" fmla="*/ 87 w 109"/>
                  <a:gd name="T5" fmla="*/ 45 h 118"/>
                  <a:gd name="T6" fmla="*/ 55 w 109"/>
                  <a:gd name="T7" fmla="*/ 49 h 118"/>
                  <a:gd name="T8" fmla="*/ 55 w 109"/>
                  <a:gd name="T9" fmla="*/ 49 h 118"/>
                  <a:gd name="T10" fmla="*/ 53 w 109"/>
                  <a:gd name="T11" fmla="*/ 44 h 118"/>
                  <a:gd name="T12" fmla="*/ 47 w 109"/>
                  <a:gd name="T13" fmla="*/ 21 h 118"/>
                  <a:gd name="T14" fmla="*/ 44 w 109"/>
                  <a:gd name="T15" fmla="*/ 15 h 118"/>
                  <a:gd name="T16" fmla="*/ 13 w 109"/>
                  <a:gd name="T17" fmla="*/ 6 h 118"/>
                  <a:gd name="T18" fmla="*/ 6 w 109"/>
                  <a:gd name="T19" fmla="*/ 37 h 118"/>
                  <a:gd name="T20" fmla="*/ 10 w 109"/>
                  <a:gd name="T21" fmla="*/ 43 h 118"/>
                  <a:gd name="T22" fmla="*/ 28 w 109"/>
                  <a:gd name="T23" fmla="*/ 59 h 118"/>
                  <a:gd name="T24" fmla="*/ 31 w 109"/>
                  <a:gd name="T25" fmla="*/ 64 h 118"/>
                  <a:gd name="T26" fmla="*/ 30 w 109"/>
                  <a:gd name="T27" fmla="*/ 64 h 118"/>
                  <a:gd name="T28" fmla="*/ 12 w 109"/>
                  <a:gd name="T29" fmla="*/ 90 h 118"/>
                  <a:gd name="T30" fmla="*/ 11 w 109"/>
                  <a:gd name="T31" fmla="*/ 96 h 118"/>
                  <a:gd name="T32" fmla="*/ 16 w 109"/>
                  <a:gd name="T33" fmla="*/ 115 h 118"/>
                  <a:gd name="T34" fmla="*/ 20 w 109"/>
                  <a:gd name="T35" fmla="*/ 117 h 118"/>
                  <a:gd name="T36" fmla="*/ 63 w 109"/>
                  <a:gd name="T37" fmla="*/ 90 h 118"/>
                  <a:gd name="T38" fmla="*/ 107 w 109"/>
                  <a:gd name="T39" fmla="*/ 64 h 118"/>
                  <a:gd name="T40" fmla="*/ 108 w 109"/>
                  <a:gd name="T41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9" h="118">
                    <a:moveTo>
                      <a:pt x="108" y="60"/>
                    </a:moveTo>
                    <a:cubicBezTo>
                      <a:pt x="94" y="47"/>
                      <a:pt x="94" y="47"/>
                      <a:pt x="94" y="47"/>
                    </a:cubicBezTo>
                    <a:cubicBezTo>
                      <a:pt x="92" y="45"/>
                      <a:pt x="89" y="44"/>
                      <a:pt x="87" y="45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37"/>
                      <a:pt x="52" y="29"/>
                      <a:pt x="47" y="21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37" y="4"/>
                      <a:pt x="23" y="0"/>
                      <a:pt x="13" y="6"/>
                    </a:cubicBezTo>
                    <a:cubicBezTo>
                      <a:pt x="3" y="12"/>
                      <a:pt x="0" y="26"/>
                      <a:pt x="6" y="37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5" y="51"/>
                      <a:pt x="21" y="57"/>
                      <a:pt x="28" y="5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2"/>
                      <a:pt x="10" y="94"/>
                      <a:pt x="11" y="96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16" y="117"/>
                      <a:pt x="18" y="118"/>
                      <a:pt x="20" y="117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107" y="64"/>
                      <a:pt x="107" y="64"/>
                      <a:pt x="107" y="64"/>
                    </a:cubicBezTo>
                    <a:cubicBezTo>
                      <a:pt x="109" y="63"/>
                      <a:pt x="109" y="61"/>
                      <a:pt x="108" y="60"/>
                    </a:cubicBezTo>
                    <a:close/>
                  </a:path>
                </a:pathLst>
              </a:custGeom>
              <a:solidFill>
                <a:srgbClr val="62C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08"/>
              <p:cNvSpPr>
                <a:spLocks noEditPoints="1"/>
              </p:cNvSpPr>
              <p:nvPr/>
            </p:nvSpPr>
            <p:spPr bwMode="auto">
              <a:xfrm>
                <a:off x="10201276" y="2578100"/>
                <a:ext cx="515938" cy="976313"/>
              </a:xfrm>
              <a:custGeom>
                <a:avLst/>
                <a:gdLst>
                  <a:gd name="T0" fmla="*/ 325 w 325"/>
                  <a:gd name="T1" fmla="*/ 538 h 615"/>
                  <a:gd name="T2" fmla="*/ 197 w 325"/>
                  <a:gd name="T3" fmla="*/ 615 h 615"/>
                  <a:gd name="T4" fmla="*/ 197 w 325"/>
                  <a:gd name="T5" fmla="*/ 615 h 615"/>
                  <a:gd name="T6" fmla="*/ 325 w 325"/>
                  <a:gd name="T7" fmla="*/ 538 h 615"/>
                  <a:gd name="T8" fmla="*/ 1 w 325"/>
                  <a:gd name="T9" fmla="*/ 0 h 615"/>
                  <a:gd name="T10" fmla="*/ 0 w 325"/>
                  <a:gd name="T11" fmla="*/ 0 h 615"/>
                  <a:gd name="T12" fmla="*/ 290 w 325"/>
                  <a:gd name="T13" fmla="*/ 479 h 615"/>
                  <a:gd name="T14" fmla="*/ 1 w 325"/>
                  <a:gd name="T15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5" h="615">
                    <a:moveTo>
                      <a:pt x="325" y="538"/>
                    </a:moveTo>
                    <a:lnTo>
                      <a:pt x="197" y="615"/>
                    </a:lnTo>
                    <a:lnTo>
                      <a:pt x="197" y="615"/>
                    </a:lnTo>
                    <a:lnTo>
                      <a:pt x="325" y="538"/>
                    </a:lnTo>
                    <a:close/>
                    <a:moveTo>
                      <a:pt x="1" y="0"/>
                    </a:moveTo>
                    <a:lnTo>
                      <a:pt x="0" y="0"/>
                    </a:lnTo>
                    <a:lnTo>
                      <a:pt x="290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DE1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09"/>
              <p:cNvSpPr>
                <a:spLocks noEditPoints="1"/>
              </p:cNvSpPr>
              <p:nvPr/>
            </p:nvSpPr>
            <p:spPr bwMode="auto">
              <a:xfrm>
                <a:off x="10201276" y="2578100"/>
                <a:ext cx="515938" cy="976313"/>
              </a:xfrm>
              <a:custGeom>
                <a:avLst/>
                <a:gdLst>
                  <a:gd name="T0" fmla="*/ 325 w 325"/>
                  <a:gd name="T1" fmla="*/ 538 h 615"/>
                  <a:gd name="T2" fmla="*/ 197 w 325"/>
                  <a:gd name="T3" fmla="*/ 615 h 615"/>
                  <a:gd name="T4" fmla="*/ 197 w 325"/>
                  <a:gd name="T5" fmla="*/ 615 h 615"/>
                  <a:gd name="T6" fmla="*/ 325 w 325"/>
                  <a:gd name="T7" fmla="*/ 538 h 615"/>
                  <a:gd name="T8" fmla="*/ 1 w 325"/>
                  <a:gd name="T9" fmla="*/ 0 h 615"/>
                  <a:gd name="T10" fmla="*/ 0 w 325"/>
                  <a:gd name="T11" fmla="*/ 0 h 615"/>
                  <a:gd name="T12" fmla="*/ 290 w 325"/>
                  <a:gd name="T13" fmla="*/ 479 h 615"/>
                  <a:gd name="T14" fmla="*/ 1 w 325"/>
                  <a:gd name="T15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5" h="615">
                    <a:moveTo>
                      <a:pt x="325" y="538"/>
                    </a:moveTo>
                    <a:lnTo>
                      <a:pt x="197" y="615"/>
                    </a:lnTo>
                    <a:lnTo>
                      <a:pt x="197" y="615"/>
                    </a:lnTo>
                    <a:lnTo>
                      <a:pt x="325" y="538"/>
                    </a:lnTo>
                    <a:moveTo>
                      <a:pt x="1" y="0"/>
                    </a:moveTo>
                    <a:lnTo>
                      <a:pt x="0" y="0"/>
                    </a:lnTo>
                    <a:lnTo>
                      <a:pt x="290" y="47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10"/>
              <p:cNvSpPr>
                <a:spLocks noEditPoints="1"/>
              </p:cNvSpPr>
              <p:nvPr/>
            </p:nvSpPr>
            <p:spPr bwMode="auto">
              <a:xfrm>
                <a:off x="9874251" y="2578100"/>
                <a:ext cx="787400" cy="890588"/>
              </a:xfrm>
              <a:custGeom>
                <a:avLst/>
                <a:gdLst>
                  <a:gd name="T0" fmla="*/ 178 w 496"/>
                  <a:gd name="T1" fmla="*/ 226 h 561"/>
                  <a:gd name="T2" fmla="*/ 224 w 496"/>
                  <a:gd name="T3" fmla="*/ 225 h 561"/>
                  <a:gd name="T4" fmla="*/ 213 w 496"/>
                  <a:gd name="T5" fmla="*/ 283 h 561"/>
                  <a:gd name="T6" fmla="*/ 307 w 496"/>
                  <a:gd name="T7" fmla="*/ 200 h 561"/>
                  <a:gd name="T8" fmla="*/ 213 w 496"/>
                  <a:gd name="T9" fmla="*/ 283 h 561"/>
                  <a:gd name="T10" fmla="*/ 40 w 496"/>
                  <a:gd name="T11" fmla="*/ 133 h 561"/>
                  <a:gd name="T12" fmla="*/ 86 w 496"/>
                  <a:gd name="T13" fmla="*/ 132 h 561"/>
                  <a:gd name="T14" fmla="*/ 164 w 496"/>
                  <a:gd name="T15" fmla="*/ 128 h 561"/>
                  <a:gd name="T16" fmla="*/ 215 w 496"/>
                  <a:gd name="T17" fmla="*/ 70 h 561"/>
                  <a:gd name="T18" fmla="*/ 164 w 496"/>
                  <a:gd name="T19" fmla="*/ 128 h 561"/>
                  <a:gd name="T20" fmla="*/ 85 w 496"/>
                  <a:gd name="T21" fmla="*/ 106 h 561"/>
                  <a:gd name="T22" fmla="*/ 207 w 496"/>
                  <a:gd name="T23" fmla="*/ 59 h 561"/>
                  <a:gd name="T24" fmla="*/ 206 w 496"/>
                  <a:gd name="T25" fmla="*/ 0 h 561"/>
                  <a:gd name="T26" fmla="*/ 17 w 496"/>
                  <a:gd name="T27" fmla="*/ 146 h 561"/>
                  <a:gd name="T28" fmla="*/ 40 w 496"/>
                  <a:gd name="T29" fmla="*/ 160 h 561"/>
                  <a:gd name="T30" fmla="*/ 41 w 496"/>
                  <a:gd name="T31" fmla="*/ 175 h 561"/>
                  <a:gd name="T32" fmla="*/ 153 w 496"/>
                  <a:gd name="T33" fmla="*/ 134 h 561"/>
                  <a:gd name="T34" fmla="*/ 64 w 496"/>
                  <a:gd name="T35" fmla="*/ 203 h 561"/>
                  <a:gd name="T36" fmla="*/ 111 w 496"/>
                  <a:gd name="T37" fmla="*/ 202 h 561"/>
                  <a:gd name="T38" fmla="*/ 114 w 496"/>
                  <a:gd name="T39" fmla="*/ 263 h 561"/>
                  <a:gd name="T40" fmla="*/ 194 w 496"/>
                  <a:gd name="T41" fmla="*/ 297 h 561"/>
                  <a:gd name="T42" fmla="*/ 173 w 496"/>
                  <a:gd name="T43" fmla="*/ 335 h 561"/>
                  <a:gd name="T44" fmla="*/ 342 w 496"/>
                  <a:gd name="T45" fmla="*/ 260 h 561"/>
                  <a:gd name="T46" fmla="*/ 200 w 496"/>
                  <a:gd name="T47" fmla="*/ 368 h 561"/>
                  <a:gd name="T48" fmla="*/ 365 w 496"/>
                  <a:gd name="T49" fmla="*/ 295 h 561"/>
                  <a:gd name="T50" fmla="*/ 225 w 496"/>
                  <a:gd name="T51" fmla="*/ 398 h 561"/>
                  <a:gd name="T52" fmla="*/ 383 w 496"/>
                  <a:gd name="T53" fmla="*/ 330 h 561"/>
                  <a:gd name="T54" fmla="*/ 251 w 496"/>
                  <a:gd name="T55" fmla="*/ 430 h 561"/>
                  <a:gd name="T56" fmla="*/ 405 w 496"/>
                  <a:gd name="T57" fmla="*/ 365 h 561"/>
                  <a:gd name="T58" fmla="*/ 287 w 496"/>
                  <a:gd name="T59" fmla="*/ 474 h 561"/>
                  <a:gd name="T60" fmla="*/ 450 w 496"/>
                  <a:gd name="T61" fmla="*/ 438 h 561"/>
                  <a:gd name="T62" fmla="*/ 359 w 496"/>
                  <a:gd name="T63" fmla="*/ 561 h 561"/>
                  <a:gd name="T64" fmla="*/ 206 w 496"/>
                  <a:gd name="T6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" h="561">
                    <a:moveTo>
                      <a:pt x="190" y="246"/>
                    </a:moveTo>
                    <a:lnTo>
                      <a:pt x="178" y="226"/>
                    </a:lnTo>
                    <a:lnTo>
                      <a:pt x="212" y="205"/>
                    </a:lnTo>
                    <a:lnTo>
                      <a:pt x="224" y="225"/>
                    </a:lnTo>
                    <a:lnTo>
                      <a:pt x="190" y="246"/>
                    </a:lnTo>
                    <a:close/>
                    <a:moveTo>
                      <a:pt x="213" y="283"/>
                    </a:moveTo>
                    <a:lnTo>
                      <a:pt x="201" y="262"/>
                    </a:lnTo>
                    <a:lnTo>
                      <a:pt x="307" y="200"/>
                    </a:lnTo>
                    <a:lnTo>
                      <a:pt x="319" y="219"/>
                    </a:lnTo>
                    <a:lnTo>
                      <a:pt x="213" y="283"/>
                    </a:lnTo>
                    <a:close/>
                    <a:moveTo>
                      <a:pt x="52" y="153"/>
                    </a:moveTo>
                    <a:lnTo>
                      <a:pt x="40" y="133"/>
                    </a:lnTo>
                    <a:lnTo>
                      <a:pt x="74" y="113"/>
                    </a:lnTo>
                    <a:lnTo>
                      <a:pt x="86" y="132"/>
                    </a:lnTo>
                    <a:lnTo>
                      <a:pt x="52" y="153"/>
                    </a:lnTo>
                    <a:close/>
                    <a:moveTo>
                      <a:pt x="164" y="128"/>
                    </a:moveTo>
                    <a:lnTo>
                      <a:pt x="152" y="108"/>
                    </a:lnTo>
                    <a:lnTo>
                      <a:pt x="215" y="70"/>
                    </a:lnTo>
                    <a:lnTo>
                      <a:pt x="227" y="90"/>
                    </a:lnTo>
                    <a:lnTo>
                      <a:pt x="164" y="128"/>
                    </a:lnTo>
                    <a:close/>
                    <a:moveTo>
                      <a:pt x="97" y="126"/>
                    </a:moveTo>
                    <a:lnTo>
                      <a:pt x="85" y="106"/>
                    </a:lnTo>
                    <a:lnTo>
                      <a:pt x="195" y="38"/>
                    </a:lnTo>
                    <a:lnTo>
                      <a:pt x="207" y="59"/>
                    </a:lnTo>
                    <a:lnTo>
                      <a:pt x="97" y="126"/>
                    </a:lnTo>
                    <a:close/>
                    <a:moveTo>
                      <a:pt x="206" y="0"/>
                    </a:moveTo>
                    <a:lnTo>
                      <a:pt x="0" y="124"/>
                    </a:lnTo>
                    <a:lnTo>
                      <a:pt x="17" y="146"/>
                    </a:lnTo>
                    <a:lnTo>
                      <a:pt x="28" y="140"/>
                    </a:lnTo>
                    <a:lnTo>
                      <a:pt x="40" y="160"/>
                    </a:lnTo>
                    <a:lnTo>
                      <a:pt x="32" y="165"/>
                    </a:lnTo>
                    <a:lnTo>
                      <a:pt x="41" y="175"/>
                    </a:lnTo>
                    <a:lnTo>
                      <a:pt x="141" y="115"/>
                    </a:lnTo>
                    <a:lnTo>
                      <a:pt x="153" y="134"/>
                    </a:lnTo>
                    <a:lnTo>
                      <a:pt x="56" y="193"/>
                    </a:lnTo>
                    <a:lnTo>
                      <a:pt x="64" y="203"/>
                    </a:lnTo>
                    <a:lnTo>
                      <a:pt x="99" y="182"/>
                    </a:lnTo>
                    <a:lnTo>
                      <a:pt x="111" y="202"/>
                    </a:lnTo>
                    <a:lnTo>
                      <a:pt x="79" y="222"/>
                    </a:lnTo>
                    <a:lnTo>
                      <a:pt x="114" y="263"/>
                    </a:lnTo>
                    <a:lnTo>
                      <a:pt x="158" y="237"/>
                    </a:lnTo>
                    <a:lnTo>
                      <a:pt x="194" y="297"/>
                    </a:lnTo>
                    <a:lnTo>
                      <a:pt x="159" y="318"/>
                    </a:lnTo>
                    <a:lnTo>
                      <a:pt x="173" y="335"/>
                    </a:lnTo>
                    <a:lnTo>
                      <a:pt x="330" y="240"/>
                    </a:lnTo>
                    <a:lnTo>
                      <a:pt x="342" y="260"/>
                    </a:lnTo>
                    <a:lnTo>
                      <a:pt x="188" y="353"/>
                    </a:lnTo>
                    <a:lnTo>
                      <a:pt x="200" y="368"/>
                    </a:lnTo>
                    <a:lnTo>
                      <a:pt x="353" y="276"/>
                    </a:lnTo>
                    <a:lnTo>
                      <a:pt x="365" y="295"/>
                    </a:lnTo>
                    <a:lnTo>
                      <a:pt x="216" y="386"/>
                    </a:lnTo>
                    <a:lnTo>
                      <a:pt x="225" y="398"/>
                    </a:lnTo>
                    <a:lnTo>
                      <a:pt x="371" y="309"/>
                    </a:lnTo>
                    <a:lnTo>
                      <a:pt x="383" y="330"/>
                    </a:lnTo>
                    <a:lnTo>
                      <a:pt x="239" y="416"/>
                    </a:lnTo>
                    <a:lnTo>
                      <a:pt x="251" y="430"/>
                    </a:lnTo>
                    <a:lnTo>
                      <a:pt x="393" y="344"/>
                    </a:lnTo>
                    <a:lnTo>
                      <a:pt x="405" y="365"/>
                    </a:lnTo>
                    <a:lnTo>
                      <a:pt x="266" y="448"/>
                    </a:lnTo>
                    <a:lnTo>
                      <a:pt x="287" y="474"/>
                    </a:lnTo>
                    <a:lnTo>
                      <a:pt x="423" y="392"/>
                    </a:lnTo>
                    <a:lnTo>
                      <a:pt x="450" y="438"/>
                    </a:lnTo>
                    <a:lnTo>
                      <a:pt x="321" y="516"/>
                    </a:lnTo>
                    <a:lnTo>
                      <a:pt x="359" y="561"/>
                    </a:lnTo>
                    <a:lnTo>
                      <a:pt x="496" y="47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F7F9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11"/>
              <p:cNvSpPr>
                <a:spLocks noEditPoints="1"/>
              </p:cNvSpPr>
              <p:nvPr/>
            </p:nvSpPr>
            <p:spPr bwMode="auto">
              <a:xfrm>
                <a:off x="9874251" y="2578100"/>
                <a:ext cx="787400" cy="890588"/>
              </a:xfrm>
              <a:custGeom>
                <a:avLst/>
                <a:gdLst>
                  <a:gd name="T0" fmla="*/ 178 w 496"/>
                  <a:gd name="T1" fmla="*/ 226 h 561"/>
                  <a:gd name="T2" fmla="*/ 224 w 496"/>
                  <a:gd name="T3" fmla="*/ 225 h 561"/>
                  <a:gd name="T4" fmla="*/ 213 w 496"/>
                  <a:gd name="T5" fmla="*/ 283 h 561"/>
                  <a:gd name="T6" fmla="*/ 307 w 496"/>
                  <a:gd name="T7" fmla="*/ 200 h 561"/>
                  <a:gd name="T8" fmla="*/ 213 w 496"/>
                  <a:gd name="T9" fmla="*/ 283 h 561"/>
                  <a:gd name="T10" fmla="*/ 40 w 496"/>
                  <a:gd name="T11" fmla="*/ 133 h 561"/>
                  <a:gd name="T12" fmla="*/ 86 w 496"/>
                  <a:gd name="T13" fmla="*/ 132 h 561"/>
                  <a:gd name="T14" fmla="*/ 164 w 496"/>
                  <a:gd name="T15" fmla="*/ 128 h 561"/>
                  <a:gd name="T16" fmla="*/ 215 w 496"/>
                  <a:gd name="T17" fmla="*/ 70 h 561"/>
                  <a:gd name="T18" fmla="*/ 164 w 496"/>
                  <a:gd name="T19" fmla="*/ 128 h 561"/>
                  <a:gd name="T20" fmla="*/ 85 w 496"/>
                  <a:gd name="T21" fmla="*/ 106 h 561"/>
                  <a:gd name="T22" fmla="*/ 207 w 496"/>
                  <a:gd name="T23" fmla="*/ 59 h 561"/>
                  <a:gd name="T24" fmla="*/ 206 w 496"/>
                  <a:gd name="T25" fmla="*/ 0 h 561"/>
                  <a:gd name="T26" fmla="*/ 17 w 496"/>
                  <a:gd name="T27" fmla="*/ 146 h 561"/>
                  <a:gd name="T28" fmla="*/ 40 w 496"/>
                  <a:gd name="T29" fmla="*/ 160 h 561"/>
                  <a:gd name="T30" fmla="*/ 41 w 496"/>
                  <a:gd name="T31" fmla="*/ 175 h 561"/>
                  <a:gd name="T32" fmla="*/ 153 w 496"/>
                  <a:gd name="T33" fmla="*/ 134 h 561"/>
                  <a:gd name="T34" fmla="*/ 64 w 496"/>
                  <a:gd name="T35" fmla="*/ 203 h 561"/>
                  <a:gd name="T36" fmla="*/ 111 w 496"/>
                  <a:gd name="T37" fmla="*/ 202 h 561"/>
                  <a:gd name="T38" fmla="*/ 114 w 496"/>
                  <a:gd name="T39" fmla="*/ 263 h 561"/>
                  <a:gd name="T40" fmla="*/ 194 w 496"/>
                  <a:gd name="T41" fmla="*/ 297 h 561"/>
                  <a:gd name="T42" fmla="*/ 173 w 496"/>
                  <a:gd name="T43" fmla="*/ 335 h 561"/>
                  <a:gd name="T44" fmla="*/ 342 w 496"/>
                  <a:gd name="T45" fmla="*/ 260 h 561"/>
                  <a:gd name="T46" fmla="*/ 200 w 496"/>
                  <a:gd name="T47" fmla="*/ 368 h 561"/>
                  <a:gd name="T48" fmla="*/ 365 w 496"/>
                  <a:gd name="T49" fmla="*/ 295 h 561"/>
                  <a:gd name="T50" fmla="*/ 225 w 496"/>
                  <a:gd name="T51" fmla="*/ 398 h 561"/>
                  <a:gd name="T52" fmla="*/ 383 w 496"/>
                  <a:gd name="T53" fmla="*/ 330 h 561"/>
                  <a:gd name="T54" fmla="*/ 251 w 496"/>
                  <a:gd name="T55" fmla="*/ 430 h 561"/>
                  <a:gd name="T56" fmla="*/ 405 w 496"/>
                  <a:gd name="T57" fmla="*/ 365 h 561"/>
                  <a:gd name="T58" fmla="*/ 287 w 496"/>
                  <a:gd name="T59" fmla="*/ 474 h 561"/>
                  <a:gd name="T60" fmla="*/ 450 w 496"/>
                  <a:gd name="T61" fmla="*/ 438 h 561"/>
                  <a:gd name="T62" fmla="*/ 359 w 496"/>
                  <a:gd name="T63" fmla="*/ 561 h 561"/>
                  <a:gd name="T64" fmla="*/ 206 w 496"/>
                  <a:gd name="T6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" h="561">
                    <a:moveTo>
                      <a:pt x="190" y="246"/>
                    </a:moveTo>
                    <a:lnTo>
                      <a:pt x="178" y="226"/>
                    </a:lnTo>
                    <a:lnTo>
                      <a:pt x="212" y="205"/>
                    </a:lnTo>
                    <a:lnTo>
                      <a:pt x="224" y="225"/>
                    </a:lnTo>
                    <a:lnTo>
                      <a:pt x="190" y="246"/>
                    </a:lnTo>
                    <a:moveTo>
                      <a:pt x="213" y="283"/>
                    </a:moveTo>
                    <a:lnTo>
                      <a:pt x="201" y="262"/>
                    </a:lnTo>
                    <a:lnTo>
                      <a:pt x="307" y="200"/>
                    </a:lnTo>
                    <a:lnTo>
                      <a:pt x="319" y="219"/>
                    </a:lnTo>
                    <a:lnTo>
                      <a:pt x="213" y="283"/>
                    </a:lnTo>
                    <a:moveTo>
                      <a:pt x="52" y="153"/>
                    </a:moveTo>
                    <a:lnTo>
                      <a:pt x="40" y="133"/>
                    </a:lnTo>
                    <a:lnTo>
                      <a:pt x="74" y="113"/>
                    </a:lnTo>
                    <a:lnTo>
                      <a:pt x="86" y="132"/>
                    </a:lnTo>
                    <a:lnTo>
                      <a:pt x="52" y="153"/>
                    </a:lnTo>
                    <a:moveTo>
                      <a:pt x="164" y="128"/>
                    </a:moveTo>
                    <a:lnTo>
                      <a:pt x="152" y="108"/>
                    </a:lnTo>
                    <a:lnTo>
                      <a:pt x="215" y="70"/>
                    </a:lnTo>
                    <a:lnTo>
                      <a:pt x="227" y="90"/>
                    </a:lnTo>
                    <a:lnTo>
                      <a:pt x="164" y="128"/>
                    </a:lnTo>
                    <a:moveTo>
                      <a:pt x="97" y="126"/>
                    </a:moveTo>
                    <a:lnTo>
                      <a:pt x="85" y="106"/>
                    </a:lnTo>
                    <a:lnTo>
                      <a:pt x="195" y="38"/>
                    </a:lnTo>
                    <a:lnTo>
                      <a:pt x="207" y="59"/>
                    </a:lnTo>
                    <a:lnTo>
                      <a:pt x="97" y="126"/>
                    </a:lnTo>
                    <a:moveTo>
                      <a:pt x="206" y="0"/>
                    </a:moveTo>
                    <a:lnTo>
                      <a:pt x="0" y="124"/>
                    </a:lnTo>
                    <a:lnTo>
                      <a:pt x="17" y="146"/>
                    </a:lnTo>
                    <a:lnTo>
                      <a:pt x="28" y="140"/>
                    </a:lnTo>
                    <a:lnTo>
                      <a:pt x="40" y="160"/>
                    </a:lnTo>
                    <a:lnTo>
                      <a:pt x="32" y="165"/>
                    </a:lnTo>
                    <a:lnTo>
                      <a:pt x="41" y="175"/>
                    </a:lnTo>
                    <a:lnTo>
                      <a:pt x="141" y="115"/>
                    </a:lnTo>
                    <a:lnTo>
                      <a:pt x="153" y="134"/>
                    </a:lnTo>
                    <a:lnTo>
                      <a:pt x="56" y="193"/>
                    </a:lnTo>
                    <a:lnTo>
                      <a:pt x="64" y="203"/>
                    </a:lnTo>
                    <a:lnTo>
                      <a:pt x="99" y="182"/>
                    </a:lnTo>
                    <a:lnTo>
                      <a:pt x="111" y="202"/>
                    </a:lnTo>
                    <a:lnTo>
                      <a:pt x="79" y="222"/>
                    </a:lnTo>
                    <a:lnTo>
                      <a:pt x="114" y="263"/>
                    </a:lnTo>
                    <a:lnTo>
                      <a:pt x="158" y="237"/>
                    </a:lnTo>
                    <a:lnTo>
                      <a:pt x="194" y="297"/>
                    </a:lnTo>
                    <a:lnTo>
                      <a:pt x="159" y="318"/>
                    </a:lnTo>
                    <a:lnTo>
                      <a:pt x="173" y="335"/>
                    </a:lnTo>
                    <a:lnTo>
                      <a:pt x="330" y="240"/>
                    </a:lnTo>
                    <a:lnTo>
                      <a:pt x="342" y="260"/>
                    </a:lnTo>
                    <a:lnTo>
                      <a:pt x="188" y="353"/>
                    </a:lnTo>
                    <a:lnTo>
                      <a:pt x="200" y="368"/>
                    </a:lnTo>
                    <a:lnTo>
                      <a:pt x="353" y="276"/>
                    </a:lnTo>
                    <a:lnTo>
                      <a:pt x="365" y="295"/>
                    </a:lnTo>
                    <a:lnTo>
                      <a:pt x="216" y="386"/>
                    </a:lnTo>
                    <a:lnTo>
                      <a:pt x="225" y="398"/>
                    </a:lnTo>
                    <a:lnTo>
                      <a:pt x="371" y="309"/>
                    </a:lnTo>
                    <a:lnTo>
                      <a:pt x="383" y="330"/>
                    </a:lnTo>
                    <a:lnTo>
                      <a:pt x="239" y="416"/>
                    </a:lnTo>
                    <a:lnTo>
                      <a:pt x="251" y="430"/>
                    </a:lnTo>
                    <a:lnTo>
                      <a:pt x="393" y="344"/>
                    </a:lnTo>
                    <a:lnTo>
                      <a:pt x="405" y="365"/>
                    </a:lnTo>
                    <a:lnTo>
                      <a:pt x="266" y="448"/>
                    </a:lnTo>
                    <a:lnTo>
                      <a:pt x="287" y="474"/>
                    </a:lnTo>
                    <a:lnTo>
                      <a:pt x="423" y="392"/>
                    </a:lnTo>
                    <a:lnTo>
                      <a:pt x="450" y="438"/>
                    </a:lnTo>
                    <a:lnTo>
                      <a:pt x="321" y="516"/>
                    </a:lnTo>
                    <a:lnTo>
                      <a:pt x="359" y="561"/>
                    </a:lnTo>
                    <a:lnTo>
                      <a:pt x="496" y="479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12"/>
              <p:cNvSpPr>
                <a:spLocks/>
              </p:cNvSpPr>
              <p:nvPr/>
            </p:nvSpPr>
            <p:spPr bwMode="auto">
              <a:xfrm>
                <a:off x="9807576" y="2481263"/>
                <a:ext cx="936625" cy="1073150"/>
              </a:xfrm>
              <a:custGeom>
                <a:avLst/>
                <a:gdLst>
                  <a:gd name="T0" fmla="*/ 253 w 641"/>
                  <a:gd name="T1" fmla="*/ 0 h 734"/>
                  <a:gd name="T2" fmla="*/ 234 w 641"/>
                  <a:gd name="T3" fmla="*/ 5 h 734"/>
                  <a:gd name="T4" fmla="*/ 234 w 641"/>
                  <a:gd name="T5" fmla="*/ 5 h 734"/>
                  <a:gd name="T6" fmla="*/ 0 w 641"/>
                  <a:gd name="T7" fmla="*/ 146 h 734"/>
                  <a:gd name="T8" fmla="*/ 46 w 641"/>
                  <a:gd name="T9" fmla="*/ 201 h 734"/>
                  <a:gd name="T10" fmla="*/ 270 w 641"/>
                  <a:gd name="T11" fmla="*/ 66 h 734"/>
                  <a:gd name="T12" fmla="*/ 271 w 641"/>
                  <a:gd name="T13" fmla="*/ 66 h 734"/>
                  <a:gd name="T14" fmla="*/ 584 w 641"/>
                  <a:gd name="T15" fmla="*/ 586 h 734"/>
                  <a:gd name="T16" fmla="*/ 436 w 641"/>
                  <a:gd name="T17" fmla="*/ 675 h 734"/>
                  <a:gd name="T18" fmla="*/ 484 w 641"/>
                  <a:gd name="T19" fmla="*/ 734 h 734"/>
                  <a:gd name="T20" fmla="*/ 623 w 641"/>
                  <a:gd name="T21" fmla="*/ 650 h 734"/>
                  <a:gd name="T22" fmla="*/ 641 w 641"/>
                  <a:gd name="T23" fmla="*/ 618 h 734"/>
                  <a:gd name="T24" fmla="*/ 636 w 641"/>
                  <a:gd name="T25" fmla="*/ 599 h 734"/>
                  <a:gd name="T26" fmla="*/ 286 w 641"/>
                  <a:gd name="T27" fmla="*/ 18 h 734"/>
                  <a:gd name="T28" fmla="*/ 253 w 641"/>
                  <a:gd name="T29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1" h="734">
                    <a:moveTo>
                      <a:pt x="253" y="0"/>
                    </a:moveTo>
                    <a:cubicBezTo>
                      <a:pt x="247" y="0"/>
                      <a:pt x="240" y="2"/>
                      <a:pt x="234" y="5"/>
                    </a:cubicBezTo>
                    <a:cubicBezTo>
                      <a:pt x="234" y="5"/>
                      <a:pt x="234" y="5"/>
                      <a:pt x="234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6" y="201"/>
                      <a:pt x="46" y="201"/>
                      <a:pt x="46" y="201"/>
                    </a:cubicBezTo>
                    <a:cubicBezTo>
                      <a:pt x="270" y="66"/>
                      <a:pt x="270" y="66"/>
                      <a:pt x="270" y="66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584" y="586"/>
                      <a:pt x="584" y="586"/>
                      <a:pt x="584" y="586"/>
                    </a:cubicBezTo>
                    <a:cubicBezTo>
                      <a:pt x="436" y="675"/>
                      <a:pt x="436" y="675"/>
                      <a:pt x="436" y="675"/>
                    </a:cubicBezTo>
                    <a:cubicBezTo>
                      <a:pt x="484" y="734"/>
                      <a:pt x="484" y="734"/>
                      <a:pt x="484" y="734"/>
                    </a:cubicBezTo>
                    <a:cubicBezTo>
                      <a:pt x="623" y="650"/>
                      <a:pt x="623" y="650"/>
                      <a:pt x="623" y="650"/>
                    </a:cubicBezTo>
                    <a:cubicBezTo>
                      <a:pt x="635" y="643"/>
                      <a:pt x="641" y="631"/>
                      <a:pt x="641" y="618"/>
                    </a:cubicBezTo>
                    <a:cubicBezTo>
                      <a:pt x="641" y="611"/>
                      <a:pt x="639" y="605"/>
                      <a:pt x="636" y="599"/>
                    </a:cubicBezTo>
                    <a:cubicBezTo>
                      <a:pt x="286" y="18"/>
                      <a:pt x="286" y="18"/>
                      <a:pt x="286" y="18"/>
                    </a:cubicBezTo>
                    <a:cubicBezTo>
                      <a:pt x="279" y="6"/>
                      <a:pt x="266" y="0"/>
                      <a:pt x="253" y="0"/>
                    </a:cubicBezTo>
                  </a:path>
                </a:pathLst>
              </a:custGeom>
              <a:solidFill>
                <a:srgbClr val="808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13"/>
              <p:cNvSpPr>
                <a:spLocks/>
              </p:cNvSpPr>
              <p:nvPr/>
            </p:nvSpPr>
            <p:spPr bwMode="auto">
              <a:xfrm>
                <a:off x="9901238" y="2800350"/>
                <a:ext cx="36513" cy="39688"/>
              </a:xfrm>
              <a:custGeom>
                <a:avLst/>
                <a:gdLst>
                  <a:gd name="T0" fmla="*/ 11 w 23"/>
                  <a:gd name="T1" fmla="*/ 0 h 25"/>
                  <a:gd name="T2" fmla="*/ 0 w 23"/>
                  <a:gd name="T3" fmla="*/ 6 h 25"/>
                  <a:gd name="T4" fmla="*/ 15 w 23"/>
                  <a:gd name="T5" fmla="*/ 25 h 25"/>
                  <a:gd name="T6" fmla="*/ 23 w 23"/>
                  <a:gd name="T7" fmla="*/ 20 h 25"/>
                  <a:gd name="T8" fmla="*/ 11 w 2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11" y="0"/>
                    </a:moveTo>
                    <a:lnTo>
                      <a:pt x="0" y="6"/>
                    </a:lnTo>
                    <a:lnTo>
                      <a:pt x="15" y="25"/>
                    </a:lnTo>
                    <a:lnTo>
                      <a:pt x="23" y="2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314"/>
              <p:cNvSpPr>
                <a:spLocks/>
              </p:cNvSpPr>
              <p:nvPr/>
            </p:nvSpPr>
            <p:spPr bwMode="auto">
              <a:xfrm>
                <a:off x="9901238" y="2800350"/>
                <a:ext cx="36513" cy="39688"/>
              </a:xfrm>
              <a:custGeom>
                <a:avLst/>
                <a:gdLst>
                  <a:gd name="T0" fmla="*/ 11 w 23"/>
                  <a:gd name="T1" fmla="*/ 0 h 25"/>
                  <a:gd name="T2" fmla="*/ 0 w 23"/>
                  <a:gd name="T3" fmla="*/ 6 h 25"/>
                  <a:gd name="T4" fmla="*/ 15 w 23"/>
                  <a:gd name="T5" fmla="*/ 25 h 25"/>
                  <a:gd name="T6" fmla="*/ 23 w 23"/>
                  <a:gd name="T7" fmla="*/ 20 h 25"/>
                  <a:gd name="T8" fmla="*/ 11 w 2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11" y="0"/>
                    </a:moveTo>
                    <a:lnTo>
                      <a:pt x="0" y="6"/>
                    </a:lnTo>
                    <a:lnTo>
                      <a:pt x="15" y="25"/>
                    </a:lnTo>
                    <a:lnTo>
                      <a:pt x="23" y="20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15"/>
              <p:cNvSpPr>
                <a:spLocks/>
              </p:cNvSpPr>
              <p:nvPr/>
            </p:nvSpPr>
            <p:spPr bwMode="auto">
              <a:xfrm>
                <a:off x="10115551" y="2689225"/>
                <a:ext cx="119063" cy="92075"/>
              </a:xfrm>
              <a:custGeom>
                <a:avLst/>
                <a:gdLst>
                  <a:gd name="T0" fmla="*/ 63 w 75"/>
                  <a:gd name="T1" fmla="*/ 0 h 58"/>
                  <a:gd name="T2" fmla="*/ 0 w 75"/>
                  <a:gd name="T3" fmla="*/ 38 h 58"/>
                  <a:gd name="T4" fmla="*/ 12 w 75"/>
                  <a:gd name="T5" fmla="*/ 58 h 58"/>
                  <a:gd name="T6" fmla="*/ 75 w 75"/>
                  <a:gd name="T7" fmla="*/ 20 h 58"/>
                  <a:gd name="T8" fmla="*/ 63 w 75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8">
                    <a:moveTo>
                      <a:pt x="63" y="0"/>
                    </a:moveTo>
                    <a:lnTo>
                      <a:pt x="0" y="38"/>
                    </a:lnTo>
                    <a:lnTo>
                      <a:pt x="12" y="58"/>
                    </a:lnTo>
                    <a:lnTo>
                      <a:pt x="75" y="2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16"/>
              <p:cNvSpPr>
                <a:spLocks/>
              </p:cNvSpPr>
              <p:nvPr/>
            </p:nvSpPr>
            <p:spPr bwMode="auto">
              <a:xfrm>
                <a:off x="10115551" y="2689225"/>
                <a:ext cx="119063" cy="92075"/>
              </a:xfrm>
              <a:custGeom>
                <a:avLst/>
                <a:gdLst>
                  <a:gd name="T0" fmla="*/ 63 w 75"/>
                  <a:gd name="T1" fmla="*/ 0 h 58"/>
                  <a:gd name="T2" fmla="*/ 0 w 75"/>
                  <a:gd name="T3" fmla="*/ 38 h 58"/>
                  <a:gd name="T4" fmla="*/ 12 w 75"/>
                  <a:gd name="T5" fmla="*/ 58 h 58"/>
                  <a:gd name="T6" fmla="*/ 75 w 75"/>
                  <a:gd name="T7" fmla="*/ 20 h 58"/>
                  <a:gd name="T8" fmla="*/ 63 w 75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8">
                    <a:moveTo>
                      <a:pt x="63" y="0"/>
                    </a:moveTo>
                    <a:lnTo>
                      <a:pt x="0" y="38"/>
                    </a:lnTo>
                    <a:lnTo>
                      <a:pt x="12" y="58"/>
                    </a:lnTo>
                    <a:lnTo>
                      <a:pt x="75" y="20"/>
                    </a:lnTo>
                    <a:lnTo>
                      <a:pt x="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17"/>
              <p:cNvSpPr>
                <a:spLocks/>
              </p:cNvSpPr>
              <p:nvPr/>
            </p:nvSpPr>
            <p:spPr bwMode="auto">
              <a:xfrm>
                <a:off x="9939338" y="2760663"/>
                <a:ext cx="177800" cy="123825"/>
              </a:xfrm>
              <a:custGeom>
                <a:avLst/>
                <a:gdLst>
                  <a:gd name="T0" fmla="*/ 100 w 112"/>
                  <a:gd name="T1" fmla="*/ 0 h 78"/>
                  <a:gd name="T2" fmla="*/ 0 w 112"/>
                  <a:gd name="T3" fmla="*/ 60 h 78"/>
                  <a:gd name="T4" fmla="*/ 15 w 112"/>
                  <a:gd name="T5" fmla="*/ 78 h 78"/>
                  <a:gd name="T6" fmla="*/ 112 w 112"/>
                  <a:gd name="T7" fmla="*/ 19 h 78"/>
                  <a:gd name="T8" fmla="*/ 100 w 11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8">
                    <a:moveTo>
                      <a:pt x="100" y="0"/>
                    </a:moveTo>
                    <a:lnTo>
                      <a:pt x="0" y="60"/>
                    </a:lnTo>
                    <a:lnTo>
                      <a:pt x="15" y="78"/>
                    </a:lnTo>
                    <a:lnTo>
                      <a:pt x="112" y="1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318"/>
              <p:cNvSpPr>
                <a:spLocks/>
              </p:cNvSpPr>
              <p:nvPr/>
            </p:nvSpPr>
            <p:spPr bwMode="auto">
              <a:xfrm>
                <a:off x="9939338" y="2760663"/>
                <a:ext cx="177800" cy="123825"/>
              </a:xfrm>
              <a:custGeom>
                <a:avLst/>
                <a:gdLst>
                  <a:gd name="T0" fmla="*/ 100 w 112"/>
                  <a:gd name="T1" fmla="*/ 0 h 78"/>
                  <a:gd name="T2" fmla="*/ 0 w 112"/>
                  <a:gd name="T3" fmla="*/ 60 h 78"/>
                  <a:gd name="T4" fmla="*/ 15 w 112"/>
                  <a:gd name="T5" fmla="*/ 78 h 78"/>
                  <a:gd name="T6" fmla="*/ 112 w 112"/>
                  <a:gd name="T7" fmla="*/ 19 h 78"/>
                  <a:gd name="T8" fmla="*/ 100 w 11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8">
                    <a:moveTo>
                      <a:pt x="100" y="0"/>
                    </a:moveTo>
                    <a:lnTo>
                      <a:pt x="0" y="60"/>
                    </a:lnTo>
                    <a:lnTo>
                      <a:pt x="15" y="78"/>
                    </a:lnTo>
                    <a:lnTo>
                      <a:pt x="112" y="19"/>
                    </a:lnTo>
                    <a:lnTo>
                      <a:pt x="1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19"/>
              <p:cNvSpPr>
                <a:spLocks/>
              </p:cNvSpPr>
              <p:nvPr/>
            </p:nvSpPr>
            <p:spPr bwMode="auto">
              <a:xfrm>
                <a:off x="10193338" y="2895600"/>
                <a:ext cx="187325" cy="131763"/>
              </a:xfrm>
              <a:custGeom>
                <a:avLst/>
                <a:gdLst>
                  <a:gd name="T0" fmla="*/ 106 w 118"/>
                  <a:gd name="T1" fmla="*/ 0 h 83"/>
                  <a:gd name="T2" fmla="*/ 0 w 118"/>
                  <a:gd name="T3" fmla="*/ 62 h 83"/>
                  <a:gd name="T4" fmla="*/ 12 w 118"/>
                  <a:gd name="T5" fmla="*/ 83 h 83"/>
                  <a:gd name="T6" fmla="*/ 118 w 118"/>
                  <a:gd name="T7" fmla="*/ 19 h 83"/>
                  <a:gd name="T8" fmla="*/ 106 w 11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06" y="0"/>
                    </a:moveTo>
                    <a:lnTo>
                      <a:pt x="0" y="62"/>
                    </a:lnTo>
                    <a:lnTo>
                      <a:pt x="12" y="83"/>
                    </a:lnTo>
                    <a:lnTo>
                      <a:pt x="118" y="19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20"/>
              <p:cNvSpPr>
                <a:spLocks/>
              </p:cNvSpPr>
              <p:nvPr/>
            </p:nvSpPr>
            <p:spPr bwMode="auto">
              <a:xfrm>
                <a:off x="10193338" y="2895600"/>
                <a:ext cx="187325" cy="131763"/>
              </a:xfrm>
              <a:custGeom>
                <a:avLst/>
                <a:gdLst>
                  <a:gd name="T0" fmla="*/ 106 w 118"/>
                  <a:gd name="T1" fmla="*/ 0 h 83"/>
                  <a:gd name="T2" fmla="*/ 0 w 118"/>
                  <a:gd name="T3" fmla="*/ 62 h 83"/>
                  <a:gd name="T4" fmla="*/ 12 w 118"/>
                  <a:gd name="T5" fmla="*/ 83 h 83"/>
                  <a:gd name="T6" fmla="*/ 118 w 118"/>
                  <a:gd name="T7" fmla="*/ 19 h 83"/>
                  <a:gd name="T8" fmla="*/ 106 w 11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83">
                    <a:moveTo>
                      <a:pt x="106" y="0"/>
                    </a:moveTo>
                    <a:lnTo>
                      <a:pt x="0" y="62"/>
                    </a:lnTo>
                    <a:lnTo>
                      <a:pt x="12" y="83"/>
                    </a:lnTo>
                    <a:lnTo>
                      <a:pt x="118" y="19"/>
                    </a:lnTo>
                    <a:lnTo>
                      <a:pt x="1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21"/>
              <p:cNvSpPr>
                <a:spLocks/>
              </p:cNvSpPr>
              <p:nvPr/>
            </p:nvSpPr>
            <p:spPr bwMode="auto">
              <a:xfrm>
                <a:off x="10148888" y="2959100"/>
                <a:ext cx="268288" cy="179388"/>
              </a:xfrm>
              <a:custGeom>
                <a:avLst/>
                <a:gdLst>
                  <a:gd name="T0" fmla="*/ 157 w 169"/>
                  <a:gd name="T1" fmla="*/ 0 h 113"/>
                  <a:gd name="T2" fmla="*/ 0 w 169"/>
                  <a:gd name="T3" fmla="*/ 95 h 113"/>
                  <a:gd name="T4" fmla="*/ 15 w 169"/>
                  <a:gd name="T5" fmla="*/ 113 h 113"/>
                  <a:gd name="T6" fmla="*/ 169 w 169"/>
                  <a:gd name="T7" fmla="*/ 20 h 113"/>
                  <a:gd name="T8" fmla="*/ 157 w 169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13">
                    <a:moveTo>
                      <a:pt x="157" y="0"/>
                    </a:moveTo>
                    <a:lnTo>
                      <a:pt x="0" y="95"/>
                    </a:lnTo>
                    <a:lnTo>
                      <a:pt x="15" y="113"/>
                    </a:lnTo>
                    <a:lnTo>
                      <a:pt x="169" y="2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2"/>
              <p:cNvSpPr>
                <a:spLocks/>
              </p:cNvSpPr>
              <p:nvPr/>
            </p:nvSpPr>
            <p:spPr bwMode="auto">
              <a:xfrm>
                <a:off x="10148888" y="2959100"/>
                <a:ext cx="268288" cy="179388"/>
              </a:xfrm>
              <a:custGeom>
                <a:avLst/>
                <a:gdLst>
                  <a:gd name="T0" fmla="*/ 157 w 169"/>
                  <a:gd name="T1" fmla="*/ 0 h 113"/>
                  <a:gd name="T2" fmla="*/ 0 w 169"/>
                  <a:gd name="T3" fmla="*/ 95 h 113"/>
                  <a:gd name="T4" fmla="*/ 15 w 169"/>
                  <a:gd name="T5" fmla="*/ 113 h 113"/>
                  <a:gd name="T6" fmla="*/ 169 w 169"/>
                  <a:gd name="T7" fmla="*/ 20 h 113"/>
                  <a:gd name="T8" fmla="*/ 157 w 169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13">
                    <a:moveTo>
                      <a:pt x="157" y="0"/>
                    </a:moveTo>
                    <a:lnTo>
                      <a:pt x="0" y="95"/>
                    </a:lnTo>
                    <a:lnTo>
                      <a:pt x="15" y="113"/>
                    </a:lnTo>
                    <a:lnTo>
                      <a:pt x="169" y="20"/>
                    </a:lnTo>
                    <a:lnTo>
                      <a:pt x="1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23"/>
              <p:cNvSpPr>
                <a:spLocks/>
              </p:cNvSpPr>
              <p:nvPr/>
            </p:nvSpPr>
            <p:spPr bwMode="auto">
              <a:xfrm>
                <a:off x="10191751" y="3016250"/>
                <a:ext cx="261938" cy="174625"/>
              </a:xfrm>
              <a:custGeom>
                <a:avLst/>
                <a:gdLst>
                  <a:gd name="T0" fmla="*/ 153 w 165"/>
                  <a:gd name="T1" fmla="*/ 0 h 110"/>
                  <a:gd name="T2" fmla="*/ 0 w 165"/>
                  <a:gd name="T3" fmla="*/ 92 h 110"/>
                  <a:gd name="T4" fmla="*/ 16 w 165"/>
                  <a:gd name="T5" fmla="*/ 110 h 110"/>
                  <a:gd name="T6" fmla="*/ 165 w 165"/>
                  <a:gd name="T7" fmla="*/ 19 h 110"/>
                  <a:gd name="T8" fmla="*/ 153 w 165"/>
                  <a:gd name="T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10">
                    <a:moveTo>
                      <a:pt x="153" y="0"/>
                    </a:moveTo>
                    <a:lnTo>
                      <a:pt x="0" y="92"/>
                    </a:lnTo>
                    <a:lnTo>
                      <a:pt x="16" y="110"/>
                    </a:lnTo>
                    <a:lnTo>
                      <a:pt x="165" y="19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4"/>
              <p:cNvSpPr>
                <a:spLocks/>
              </p:cNvSpPr>
              <p:nvPr/>
            </p:nvSpPr>
            <p:spPr bwMode="auto">
              <a:xfrm>
                <a:off x="10191751" y="3016250"/>
                <a:ext cx="261938" cy="174625"/>
              </a:xfrm>
              <a:custGeom>
                <a:avLst/>
                <a:gdLst>
                  <a:gd name="T0" fmla="*/ 153 w 165"/>
                  <a:gd name="T1" fmla="*/ 0 h 110"/>
                  <a:gd name="T2" fmla="*/ 0 w 165"/>
                  <a:gd name="T3" fmla="*/ 92 h 110"/>
                  <a:gd name="T4" fmla="*/ 16 w 165"/>
                  <a:gd name="T5" fmla="*/ 110 h 110"/>
                  <a:gd name="T6" fmla="*/ 165 w 165"/>
                  <a:gd name="T7" fmla="*/ 19 h 110"/>
                  <a:gd name="T8" fmla="*/ 153 w 165"/>
                  <a:gd name="T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10">
                    <a:moveTo>
                      <a:pt x="153" y="0"/>
                    </a:moveTo>
                    <a:lnTo>
                      <a:pt x="0" y="92"/>
                    </a:lnTo>
                    <a:lnTo>
                      <a:pt x="16" y="110"/>
                    </a:lnTo>
                    <a:lnTo>
                      <a:pt x="165" y="19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25"/>
              <p:cNvSpPr>
                <a:spLocks/>
              </p:cNvSpPr>
              <p:nvPr/>
            </p:nvSpPr>
            <p:spPr bwMode="auto">
              <a:xfrm>
                <a:off x="10231438" y="3068638"/>
                <a:ext cx="250825" cy="169863"/>
              </a:xfrm>
              <a:custGeom>
                <a:avLst/>
                <a:gdLst>
                  <a:gd name="T0" fmla="*/ 146 w 158"/>
                  <a:gd name="T1" fmla="*/ 0 h 107"/>
                  <a:gd name="T2" fmla="*/ 0 w 158"/>
                  <a:gd name="T3" fmla="*/ 89 h 107"/>
                  <a:gd name="T4" fmla="*/ 14 w 158"/>
                  <a:gd name="T5" fmla="*/ 107 h 107"/>
                  <a:gd name="T6" fmla="*/ 158 w 158"/>
                  <a:gd name="T7" fmla="*/ 21 h 107"/>
                  <a:gd name="T8" fmla="*/ 146 w 158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07">
                    <a:moveTo>
                      <a:pt x="146" y="0"/>
                    </a:moveTo>
                    <a:lnTo>
                      <a:pt x="0" y="89"/>
                    </a:lnTo>
                    <a:lnTo>
                      <a:pt x="14" y="107"/>
                    </a:lnTo>
                    <a:lnTo>
                      <a:pt x="158" y="2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26"/>
              <p:cNvSpPr>
                <a:spLocks/>
              </p:cNvSpPr>
              <p:nvPr/>
            </p:nvSpPr>
            <p:spPr bwMode="auto">
              <a:xfrm>
                <a:off x="10231438" y="3068638"/>
                <a:ext cx="250825" cy="169863"/>
              </a:xfrm>
              <a:custGeom>
                <a:avLst/>
                <a:gdLst>
                  <a:gd name="T0" fmla="*/ 146 w 158"/>
                  <a:gd name="T1" fmla="*/ 0 h 107"/>
                  <a:gd name="T2" fmla="*/ 0 w 158"/>
                  <a:gd name="T3" fmla="*/ 89 h 107"/>
                  <a:gd name="T4" fmla="*/ 14 w 158"/>
                  <a:gd name="T5" fmla="*/ 107 h 107"/>
                  <a:gd name="T6" fmla="*/ 158 w 158"/>
                  <a:gd name="T7" fmla="*/ 21 h 107"/>
                  <a:gd name="T8" fmla="*/ 146 w 158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07">
                    <a:moveTo>
                      <a:pt x="146" y="0"/>
                    </a:moveTo>
                    <a:lnTo>
                      <a:pt x="0" y="89"/>
                    </a:lnTo>
                    <a:lnTo>
                      <a:pt x="14" y="107"/>
                    </a:lnTo>
                    <a:lnTo>
                      <a:pt x="158" y="21"/>
                    </a:lnTo>
                    <a:lnTo>
                      <a:pt x="1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27"/>
              <p:cNvSpPr>
                <a:spLocks/>
              </p:cNvSpPr>
              <p:nvPr/>
            </p:nvSpPr>
            <p:spPr bwMode="auto">
              <a:xfrm>
                <a:off x="10272713" y="3124200"/>
                <a:ext cx="244475" cy="165100"/>
              </a:xfrm>
              <a:custGeom>
                <a:avLst/>
                <a:gdLst>
                  <a:gd name="T0" fmla="*/ 142 w 154"/>
                  <a:gd name="T1" fmla="*/ 0 h 104"/>
                  <a:gd name="T2" fmla="*/ 0 w 154"/>
                  <a:gd name="T3" fmla="*/ 86 h 104"/>
                  <a:gd name="T4" fmla="*/ 15 w 154"/>
                  <a:gd name="T5" fmla="*/ 104 h 104"/>
                  <a:gd name="T6" fmla="*/ 154 w 154"/>
                  <a:gd name="T7" fmla="*/ 21 h 104"/>
                  <a:gd name="T8" fmla="*/ 142 w 154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04">
                    <a:moveTo>
                      <a:pt x="142" y="0"/>
                    </a:moveTo>
                    <a:lnTo>
                      <a:pt x="0" y="86"/>
                    </a:lnTo>
                    <a:lnTo>
                      <a:pt x="15" y="104"/>
                    </a:lnTo>
                    <a:lnTo>
                      <a:pt x="154" y="2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28"/>
              <p:cNvSpPr>
                <a:spLocks/>
              </p:cNvSpPr>
              <p:nvPr/>
            </p:nvSpPr>
            <p:spPr bwMode="auto">
              <a:xfrm>
                <a:off x="10272713" y="3124200"/>
                <a:ext cx="244475" cy="165100"/>
              </a:xfrm>
              <a:custGeom>
                <a:avLst/>
                <a:gdLst>
                  <a:gd name="T0" fmla="*/ 142 w 154"/>
                  <a:gd name="T1" fmla="*/ 0 h 104"/>
                  <a:gd name="T2" fmla="*/ 0 w 154"/>
                  <a:gd name="T3" fmla="*/ 86 h 104"/>
                  <a:gd name="T4" fmla="*/ 15 w 154"/>
                  <a:gd name="T5" fmla="*/ 104 h 104"/>
                  <a:gd name="T6" fmla="*/ 154 w 154"/>
                  <a:gd name="T7" fmla="*/ 21 h 104"/>
                  <a:gd name="T8" fmla="*/ 142 w 154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04">
                    <a:moveTo>
                      <a:pt x="142" y="0"/>
                    </a:moveTo>
                    <a:lnTo>
                      <a:pt x="0" y="86"/>
                    </a:lnTo>
                    <a:lnTo>
                      <a:pt x="15" y="104"/>
                    </a:lnTo>
                    <a:lnTo>
                      <a:pt x="154" y="21"/>
                    </a:lnTo>
                    <a:lnTo>
                      <a:pt x="1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29"/>
              <p:cNvSpPr>
                <a:spLocks/>
              </p:cNvSpPr>
              <p:nvPr/>
            </p:nvSpPr>
            <p:spPr bwMode="auto">
              <a:xfrm>
                <a:off x="10329863" y="3200400"/>
                <a:ext cx="258763" cy="196850"/>
              </a:xfrm>
              <a:custGeom>
                <a:avLst/>
                <a:gdLst>
                  <a:gd name="T0" fmla="*/ 136 w 163"/>
                  <a:gd name="T1" fmla="*/ 0 h 124"/>
                  <a:gd name="T2" fmla="*/ 0 w 163"/>
                  <a:gd name="T3" fmla="*/ 82 h 124"/>
                  <a:gd name="T4" fmla="*/ 34 w 163"/>
                  <a:gd name="T5" fmla="*/ 124 h 124"/>
                  <a:gd name="T6" fmla="*/ 163 w 163"/>
                  <a:gd name="T7" fmla="*/ 46 h 124"/>
                  <a:gd name="T8" fmla="*/ 136 w 163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4">
                    <a:moveTo>
                      <a:pt x="136" y="0"/>
                    </a:moveTo>
                    <a:lnTo>
                      <a:pt x="0" y="82"/>
                    </a:lnTo>
                    <a:lnTo>
                      <a:pt x="34" y="124"/>
                    </a:lnTo>
                    <a:lnTo>
                      <a:pt x="163" y="4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30"/>
              <p:cNvSpPr>
                <a:spLocks/>
              </p:cNvSpPr>
              <p:nvPr/>
            </p:nvSpPr>
            <p:spPr bwMode="auto">
              <a:xfrm>
                <a:off x="10329863" y="3200400"/>
                <a:ext cx="258763" cy="196850"/>
              </a:xfrm>
              <a:custGeom>
                <a:avLst/>
                <a:gdLst>
                  <a:gd name="T0" fmla="*/ 136 w 163"/>
                  <a:gd name="T1" fmla="*/ 0 h 124"/>
                  <a:gd name="T2" fmla="*/ 0 w 163"/>
                  <a:gd name="T3" fmla="*/ 82 h 124"/>
                  <a:gd name="T4" fmla="*/ 34 w 163"/>
                  <a:gd name="T5" fmla="*/ 124 h 124"/>
                  <a:gd name="T6" fmla="*/ 163 w 163"/>
                  <a:gd name="T7" fmla="*/ 46 h 124"/>
                  <a:gd name="T8" fmla="*/ 136 w 163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24">
                    <a:moveTo>
                      <a:pt x="136" y="0"/>
                    </a:moveTo>
                    <a:lnTo>
                      <a:pt x="0" y="82"/>
                    </a:lnTo>
                    <a:lnTo>
                      <a:pt x="34" y="124"/>
                    </a:lnTo>
                    <a:lnTo>
                      <a:pt x="163" y="46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31"/>
              <p:cNvSpPr>
                <a:spLocks/>
              </p:cNvSpPr>
              <p:nvPr/>
            </p:nvSpPr>
            <p:spPr bwMode="auto">
              <a:xfrm>
                <a:off x="10156826" y="2903538"/>
                <a:ext cx="73025" cy="65088"/>
              </a:xfrm>
              <a:custGeom>
                <a:avLst/>
                <a:gdLst>
                  <a:gd name="T0" fmla="*/ 34 w 46"/>
                  <a:gd name="T1" fmla="*/ 0 h 41"/>
                  <a:gd name="T2" fmla="*/ 0 w 46"/>
                  <a:gd name="T3" fmla="*/ 21 h 41"/>
                  <a:gd name="T4" fmla="*/ 12 w 46"/>
                  <a:gd name="T5" fmla="*/ 41 h 41"/>
                  <a:gd name="T6" fmla="*/ 46 w 46"/>
                  <a:gd name="T7" fmla="*/ 20 h 41"/>
                  <a:gd name="T8" fmla="*/ 34 w 46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34" y="0"/>
                    </a:moveTo>
                    <a:lnTo>
                      <a:pt x="0" y="21"/>
                    </a:lnTo>
                    <a:lnTo>
                      <a:pt x="12" y="41"/>
                    </a:lnTo>
                    <a:lnTo>
                      <a:pt x="46" y="2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32"/>
              <p:cNvSpPr>
                <a:spLocks/>
              </p:cNvSpPr>
              <p:nvPr/>
            </p:nvSpPr>
            <p:spPr bwMode="auto">
              <a:xfrm>
                <a:off x="10156826" y="2903538"/>
                <a:ext cx="73025" cy="65088"/>
              </a:xfrm>
              <a:custGeom>
                <a:avLst/>
                <a:gdLst>
                  <a:gd name="T0" fmla="*/ 34 w 46"/>
                  <a:gd name="T1" fmla="*/ 0 h 41"/>
                  <a:gd name="T2" fmla="*/ 0 w 46"/>
                  <a:gd name="T3" fmla="*/ 21 h 41"/>
                  <a:gd name="T4" fmla="*/ 12 w 46"/>
                  <a:gd name="T5" fmla="*/ 41 h 41"/>
                  <a:gd name="T6" fmla="*/ 46 w 46"/>
                  <a:gd name="T7" fmla="*/ 20 h 41"/>
                  <a:gd name="T8" fmla="*/ 34 w 46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34" y="0"/>
                    </a:moveTo>
                    <a:lnTo>
                      <a:pt x="0" y="21"/>
                    </a:lnTo>
                    <a:lnTo>
                      <a:pt x="12" y="41"/>
                    </a:lnTo>
                    <a:lnTo>
                      <a:pt x="46" y="2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33"/>
              <p:cNvSpPr>
                <a:spLocks/>
              </p:cNvSpPr>
              <p:nvPr/>
            </p:nvSpPr>
            <p:spPr bwMode="auto">
              <a:xfrm>
                <a:off x="9975851" y="2867025"/>
                <a:ext cx="74613" cy="63500"/>
              </a:xfrm>
              <a:custGeom>
                <a:avLst/>
                <a:gdLst>
                  <a:gd name="T0" fmla="*/ 35 w 47"/>
                  <a:gd name="T1" fmla="*/ 0 h 40"/>
                  <a:gd name="T2" fmla="*/ 0 w 47"/>
                  <a:gd name="T3" fmla="*/ 21 h 40"/>
                  <a:gd name="T4" fmla="*/ 15 w 47"/>
                  <a:gd name="T5" fmla="*/ 40 h 40"/>
                  <a:gd name="T6" fmla="*/ 47 w 47"/>
                  <a:gd name="T7" fmla="*/ 20 h 40"/>
                  <a:gd name="T8" fmla="*/ 35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35" y="0"/>
                    </a:moveTo>
                    <a:lnTo>
                      <a:pt x="0" y="21"/>
                    </a:lnTo>
                    <a:lnTo>
                      <a:pt x="15" y="40"/>
                    </a:lnTo>
                    <a:lnTo>
                      <a:pt x="47" y="2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34"/>
              <p:cNvSpPr>
                <a:spLocks/>
              </p:cNvSpPr>
              <p:nvPr/>
            </p:nvSpPr>
            <p:spPr bwMode="auto">
              <a:xfrm>
                <a:off x="9975851" y="2867025"/>
                <a:ext cx="74613" cy="63500"/>
              </a:xfrm>
              <a:custGeom>
                <a:avLst/>
                <a:gdLst>
                  <a:gd name="T0" fmla="*/ 35 w 47"/>
                  <a:gd name="T1" fmla="*/ 0 h 40"/>
                  <a:gd name="T2" fmla="*/ 0 w 47"/>
                  <a:gd name="T3" fmla="*/ 21 h 40"/>
                  <a:gd name="T4" fmla="*/ 15 w 47"/>
                  <a:gd name="T5" fmla="*/ 40 h 40"/>
                  <a:gd name="T6" fmla="*/ 47 w 47"/>
                  <a:gd name="T7" fmla="*/ 20 h 40"/>
                  <a:gd name="T8" fmla="*/ 35 w 4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0">
                    <a:moveTo>
                      <a:pt x="35" y="0"/>
                    </a:moveTo>
                    <a:lnTo>
                      <a:pt x="0" y="21"/>
                    </a:lnTo>
                    <a:lnTo>
                      <a:pt x="15" y="40"/>
                    </a:lnTo>
                    <a:lnTo>
                      <a:pt x="47" y="20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35"/>
              <p:cNvSpPr>
                <a:spLocks/>
              </p:cNvSpPr>
              <p:nvPr/>
            </p:nvSpPr>
            <p:spPr bwMode="auto">
              <a:xfrm>
                <a:off x="9937751" y="2757488"/>
                <a:ext cx="73025" cy="63500"/>
              </a:xfrm>
              <a:custGeom>
                <a:avLst/>
                <a:gdLst>
                  <a:gd name="T0" fmla="*/ 34 w 46"/>
                  <a:gd name="T1" fmla="*/ 0 h 40"/>
                  <a:gd name="T2" fmla="*/ 0 w 46"/>
                  <a:gd name="T3" fmla="*/ 20 h 40"/>
                  <a:gd name="T4" fmla="*/ 12 w 46"/>
                  <a:gd name="T5" fmla="*/ 40 h 40"/>
                  <a:gd name="T6" fmla="*/ 46 w 46"/>
                  <a:gd name="T7" fmla="*/ 19 h 40"/>
                  <a:gd name="T8" fmla="*/ 34 w 46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34" y="0"/>
                    </a:moveTo>
                    <a:lnTo>
                      <a:pt x="0" y="20"/>
                    </a:lnTo>
                    <a:lnTo>
                      <a:pt x="12" y="40"/>
                    </a:lnTo>
                    <a:lnTo>
                      <a:pt x="46" y="19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36"/>
              <p:cNvSpPr>
                <a:spLocks/>
              </p:cNvSpPr>
              <p:nvPr/>
            </p:nvSpPr>
            <p:spPr bwMode="auto">
              <a:xfrm>
                <a:off x="9937751" y="2757488"/>
                <a:ext cx="73025" cy="63500"/>
              </a:xfrm>
              <a:custGeom>
                <a:avLst/>
                <a:gdLst>
                  <a:gd name="T0" fmla="*/ 34 w 46"/>
                  <a:gd name="T1" fmla="*/ 0 h 40"/>
                  <a:gd name="T2" fmla="*/ 0 w 46"/>
                  <a:gd name="T3" fmla="*/ 20 h 40"/>
                  <a:gd name="T4" fmla="*/ 12 w 46"/>
                  <a:gd name="T5" fmla="*/ 40 h 40"/>
                  <a:gd name="T6" fmla="*/ 46 w 46"/>
                  <a:gd name="T7" fmla="*/ 19 h 40"/>
                  <a:gd name="T8" fmla="*/ 34 w 46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0">
                    <a:moveTo>
                      <a:pt x="34" y="0"/>
                    </a:moveTo>
                    <a:lnTo>
                      <a:pt x="0" y="20"/>
                    </a:lnTo>
                    <a:lnTo>
                      <a:pt x="12" y="40"/>
                    </a:lnTo>
                    <a:lnTo>
                      <a:pt x="46" y="19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37"/>
              <p:cNvSpPr>
                <a:spLocks/>
              </p:cNvSpPr>
              <p:nvPr/>
            </p:nvSpPr>
            <p:spPr bwMode="auto">
              <a:xfrm>
                <a:off x="10009188" y="2638425"/>
                <a:ext cx="193675" cy="139700"/>
              </a:xfrm>
              <a:custGeom>
                <a:avLst/>
                <a:gdLst>
                  <a:gd name="T0" fmla="*/ 110 w 122"/>
                  <a:gd name="T1" fmla="*/ 0 h 88"/>
                  <a:gd name="T2" fmla="*/ 0 w 122"/>
                  <a:gd name="T3" fmla="*/ 68 h 88"/>
                  <a:gd name="T4" fmla="*/ 12 w 122"/>
                  <a:gd name="T5" fmla="*/ 88 h 88"/>
                  <a:gd name="T6" fmla="*/ 122 w 122"/>
                  <a:gd name="T7" fmla="*/ 21 h 88"/>
                  <a:gd name="T8" fmla="*/ 110 w 12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88">
                    <a:moveTo>
                      <a:pt x="110" y="0"/>
                    </a:moveTo>
                    <a:lnTo>
                      <a:pt x="0" y="68"/>
                    </a:lnTo>
                    <a:lnTo>
                      <a:pt x="12" y="88"/>
                    </a:lnTo>
                    <a:lnTo>
                      <a:pt x="122" y="21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DCE4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338"/>
              <p:cNvSpPr>
                <a:spLocks/>
              </p:cNvSpPr>
              <p:nvPr/>
            </p:nvSpPr>
            <p:spPr bwMode="auto">
              <a:xfrm>
                <a:off x="10009188" y="2638425"/>
                <a:ext cx="193675" cy="139700"/>
              </a:xfrm>
              <a:custGeom>
                <a:avLst/>
                <a:gdLst>
                  <a:gd name="T0" fmla="*/ 110 w 122"/>
                  <a:gd name="T1" fmla="*/ 0 h 88"/>
                  <a:gd name="T2" fmla="*/ 0 w 122"/>
                  <a:gd name="T3" fmla="*/ 68 h 88"/>
                  <a:gd name="T4" fmla="*/ 12 w 122"/>
                  <a:gd name="T5" fmla="*/ 88 h 88"/>
                  <a:gd name="T6" fmla="*/ 122 w 122"/>
                  <a:gd name="T7" fmla="*/ 21 h 88"/>
                  <a:gd name="T8" fmla="*/ 110 w 12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88">
                    <a:moveTo>
                      <a:pt x="110" y="0"/>
                    </a:moveTo>
                    <a:lnTo>
                      <a:pt x="0" y="68"/>
                    </a:lnTo>
                    <a:lnTo>
                      <a:pt x="12" y="88"/>
                    </a:lnTo>
                    <a:lnTo>
                      <a:pt x="122" y="21"/>
                    </a:lnTo>
                    <a:lnTo>
                      <a:pt x="1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339"/>
              <p:cNvSpPr>
                <a:spLocks/>
              </p:cNvSpPr>
              <p:nvPr/>
            </p:nvSpPr>
            <p:spPr bwMode="auto">
              <a:xfrm>
                <a:off x="10055226" y="2954338"/>
                <a:ext cx="127000" cy="128588"/>
              </a:xfrm>
              <a:custGeom>
                <a:avLst/>
                <a:gdLst>
                  <a:gd name="T0" fmla="*/ 44 w 80"/>
                  <a:gd name="T1" fmla="*/ 0 h 81"/>
                  <a:gd name="T2" fmla="*/ 0 w 80"/>
                  <a:gd name="T3" fmla="*/ 26 h 81"/>
                  <a:gd name="T4" fmla="*/ 45 w 80"/>
                  <a:gd name="T5" fmla="*/ 81 h 81"/>
                  <a:gd name="T6" fmla="*/ 80 w 80"/>
                  <a:gd name="T7" fmla="*/ 60 h 81"/>
                  <a:gd name="T8" fmla="*/ 44 w 8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44" y="0"/>
                    </a:moveTo>
                    <a:lnTo>
                      <a:pt x="0" y="26"/>
                    </a:lnTo>
                    <a:lnTo>
                      <a:pt x="45" y="81"/>
                    </a:lnTo>
                    <a:lnTo>
                      <a:pt x="80" y="6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808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40"/>
              <p:cNvSpPr>
                <a:spLocks/>
              </p:cNvSpPr>
              <p:nvPr/>
            </p:nvSpPr>
            <p:spPr bwMode="auto">
              <a:xfrm>
                <a:off x="10055226" y="2954338"/>
                <a:ext cx="127000" cy="128588"/>
              </a:xfrm>
              <a:custGeom>
                <a:avLst/>
                <a:gdLst>
                  <a:gd name="T0" fmla="*/ 44 w 80"/>
                  <a:gd name="T1" fmla="*/ 0 h 81"/>
                  <a:gd name="T2" fmla="*/ 0 w 80"/>
                  <a:gd name="T3" fmla="*/ 26 h 81"/>
                  <a:gd name="T4" fmla="*/ 45 w 80"/>
                  <a:gd name="T5" fmla="*/ 81 h 81"/>
                  <a:gd name="T6" fmla="*/ 80 w 80"/>
                  <a:gd name="T7" fmla="*/ 60 h 81"/>
                  <a:gd name="T8" fmla="*/ 44 w 8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44" y="0"/>
                    </a:moveTo>
                    <a:lnTo>
                      <a:pt x="0" y="26"/>
                    </a:lnTo>
                    <a:lnTo>
                      <a:pt x="45" y="81"/>
                    </a:lnTo>
                    <a:lnTo>
                      <a:pt x="80" y="60"/>
                    </a:lnTo>
                    <a:lnTo>
                      <a:pt x="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3" name="Rectangle 112">
            <a:hlinkClick r:id="rId6" action="ppaction://hlinksldjump"/>
          </p:cNvPr>
          <p:cNvSpPr/>
          <p:nvPr/>
        </p:nvSpPr>
        <p:spPr>
          <a:xfrm>
            <a:off x="8040914" y="0"/>
            <a:ext cx="1103086" cy="1088571"/>
          </a:xfrm>
          <a:prstGeom prst="rect">
            <a:avLst/>
          </a:prstGeom>
          <a:solidFill>
            <a:schemeClr val="bg1">
              <a:alpha val="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015 EMC Templates2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EMC Templates2</Template>
  <TotalTime>4512</TotalTime>
  <Words>693</Words>
  <Application>Microsoft Office PowerPoint</Application>
  <PresentationFormat>On-screen Show (16:9)</PresentationFormat>
  <Paragraphs>76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Architects Daughter</vt:lpstr>
      <vt:lpstr>Arial</vt:lpstr>
      <vt:lpstr>Lucida Grande</vt:lpstr>
      <vt:lpstr>Verdana</vt:lpstr>
      <vt:lpstr>Wingdings</vt:lpstr>
      <vt:lpstr>2015 EMC Templates2</vt:lpstr>
      <vt:lpstr>Document</vt:lpstr>
      <vt:lpstr>PowerPoint Presentation</vt:lpstr>
      <vt:lpstr>Leveraging emc content</vt:lpstr>
      <vt:lpstr>PowerPoint Presentation</vt:lpstr>
      <vt:lpstr>PowerPoint Presentation</vt:lpstr>
      <vt:lpstr>PowerPoint Presentation</vt:lpstr>
      <vt:lpstr>PowerPoint Presentation</vt:lpstr>
      <vt:lpstr>Tracking/metrics/analyTics</vt:lpstr>
      <vt:lpstr>PowerPoint Presentation</vt:lpstr>
      <vt:lpstr>Recommended reading</vt:lpstr>
      <vt:lpstr>RECOMMENDED READING</vt:lpstr>
      <vt:lpstr>PowerPoint Presentation</vt:lpstr>
    </vt:vector>
  </TitlesOfParts>
  <Company>Hewlett-Packard Company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MARKETING ACADEMY</dc:title>
  <dc:creator>Lindsay Hartley</dc:creator>
  <cp:lastModifiedBy>P, Thejaswini</cp:lastModifiedBy>
  <cp:revision>198</cp:revision>
  <cp:lastPrinted>2015-06-23T18:06:39Z</cp:lastPrinted>
  <dcterms:created xsi:type="dcterms:W3CDTF">2015-02-10T17:38:30Z</dcterms:created>
  <dcterms:modified xsi:type="dcterms:W3CDTF">2018-01-12T13:06:49Z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964CC8BF-02B8-4AC0-9F67-6A958E517D8A</vt:lpwstr>
  </property>
  <property fmtid="{D5CDD505-2E9C-101B-9397-08002B2CF9AE}" pid="3" name="ArticulatePath">
    <vt:lpwstr>CrossSellUpSellResource Guide_FINAL</vt:lpwstr>
  </property>
</Properties>
</file>